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8"/>
  </p:notesMasterIdLst>
  <p:sldIdLst>
    <p:sldId id="256" r:id="rId2"/>
    <p:sldId id="258" r:id="rId3"/>
    <p:sldId id="257" r:id="rId4"/>
    <p:sldId id="259" r:id="rId5"/>
    <p:sldId id="297" r:id="rId6"/>
    <p:sldId id="298" r:id="rId7"/>
    <p:sldId id="277" r:id="rId8"/>
    <p:sldId id="292" r:id="rId9"/>
    <p:sldId id="260" r:id="rId10"/>
    <p:sldId id="299" r:id="rId11"/>
    <p:sldId id="301" r:id="rId12"/>
    <p:sldId id="300" r:id="rId13"/>
    <p:sldId id="304" r:id="rId14"/>
    <p:sldId id="302" r:id="rId15"/>
    <p:sldId id="303" r:id="rId16"/>
    <p:sldId id="30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3946"/>
  </p:normalViewPr>
  <p:slideViewPr>
    <p:cSldViewPr snapToGrid="0" snapToObjects="1">
      <p:cViewPr varScale="1">
        <p:scale>
          <a:sx n="106" d="100"/>
          <a:sy n="106" d="100"/>
        </p:scale>
        <p:origin x="11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F1E701-678D-492F-B893-26FB35FCEFE9}"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CBDB609-0032-434E-BB5C-BA0DDB459BF0}">
      <dgm:prSet custT="1"/>
      <dgm:spPr/>
      <dgm:t>
        <a:bodyPr/>
        <a:lstStyle/>
        <a:p>
          <a:r>
            <a:rPr lang="en-US" sz="2000" b="0" i="0" dirty="0">
              <a:latin typeface="Helvetica" pitchFamily="2" charset="0"/>
            </a:rPr>
            <a:t>Stable transformation is a very long procedure</a:t>
          </a:r>
        </a:p>
      </dgm:t>
    </dgm:pt>
    <dgm:pt modelId="{12E2DEE2-20CB-48F5-8DE3-AD573F917C6F}" type="parTrans" cxnId="{A68264DE-FBE0-4700-835A-415F2B3F1188}">
      <dgm:prSet/>
      <dgm:spPr/>
      <dgm:t>
        <a:bodyPr/>
        <a:lstStyle/>
        <a:p>
          <a:endParaRPr lang="en-US"/>
        </a:p>
      </dgm:t>
    </dgm:pt>
    <dgm:pt modelId="{573DDDC5-2AB1-4B53-9CBF-7432F2688C07}" type="sibTrans" cxnId="{A68264DE-FBE0-4700-835A-415F2B3F1188}">
      <dgm:prSet/>
      <dgm:spPr/>
      <dgm:t>
        <a:bodyPr/>
        <a:lstStyle/>
        <a:p>
          <a:endParaRPr lang="en-US"/>
        </a:p>
      </dgm:t>
    </dgm:pt>
    <dgm:pt modelId="{94A9205E-E8ED-4786-A533-5FB7057EFA9C}">
      <dgm:prSet custT="1"/>
      <dgm:spPr/>
      <dgm:t>
        <a:bodyPr/>
        <a:lstStyle/>
        <a:p>
          <a:r>
            <a:rPr lang="en-US" sz="2000" b="0" i="0" dirty="0">
              <a:latin typeface="Helvetica" pitchFamily="2" charset="0"/>
            </a:rPr>
            <a:t>Different parameters involved </a:t>
          </a:r>
        </a:p>
      </dgm:t>
    </dgm:pt>
    <dgm:pt modelId="{4ADC8276-5E62-4120-B376-F62363C4A14A}" type="parTrans" cxnId="{524FF75A-6CFA-4436-9133-F4BA0ACC7CF6}">
      <dgm:prSet/>
      <dgm:spPr/>
      <dgm:t>
        <a:bodyPr/>
        <a:lstStyle/>
        <a:p>
          <a:endParaRPr lang="en-US"/>
        </a:p>
      </dgm:t>
    </dgm:pt>
    <dgm:pt modelId="{10972B85-2C3E-4BB1-98B7-9C89DF7EC3D7}" type="sibTrans" cxnId="{524FF75A-6CFA-4436-9133-F4BA0ACC7CF6}">
      <dgm:prSet/>
      <dgm:spPr/>
      <dgm:t>
        <a:bodyPr/>
        <a:lstStyle/>
        <a:p>
          <a:endParaRPr lang="en-US"/>
        </a:p>
      </dgm:t>
    </dgm:pt>
    <dgm:pt modelId="{4348324C-4824-4024-AB85-D31B18909B94}">
      <dgm:prSet custT="1"/>
      <dgm:spPr/>
      <dgm:t>
        <a:bodyPr/>
        <a:lstStyle/>
        <a:p>
          <a:r>
            <a:rPr lang="en-US" sz="2000" b="0" i="0" dirty="0">
              <a:latin typeface="Helvetica" pitchFamily="2" charset="0"/>
            </a:rPr>
            <a:t>Hard to navigate the best option</a:t>
          </a:r>
        </a:p>
      </dgm:t>
    </dgm:pt>
    <dgm:pt modelId="{E999CC43-63E0-4F6C-96D1-B1F53E263735}" type="parTrans" cxnId="{A222988C-87C7-4574-B4F8-B65D140B270A}">
      <dgm:prSet/>
      <dgm:spPr/>
      <dgm:t>
        <a:bodyPr/>
        <a:lstStyle/>
        <a:p>
          <a:endParaRPr lang="en-US"/>
        </a:p>
      </dgm:t>
    </dgm:pt>
    <dgm:pt modelId="{750BD943-588B-4D34-B350-A4440E8EA01A}" type="sibTrans" cxnId="{A222988C-87C7-4574-B4F8-B65D140B270A}">
      <dgm:prSet/>
      <dgm:spPr/>
      <dgm:t>
        <a:bodyPr/>
        <a:lstStyle/>
        <a:p>
          <a:endParaRPr lang="en-US"/>
        </a:p>
      </dgm:t>
    </dgm:pt>
    <dgm:pt modelId="{766DFDAA-DD68-4EC7-875E-394A8760D5B5}" type="pres">
      <dgm:prSet presAssocID="{80F1E701-678D-492F-B893-26FB35FCEFE9}" presName="root" presStyleCnt="0">
        <dgm:presLayoutVars>
          <dgm:dir/>
          <dgm:resizeHandles val="exact"/>
        </dgm:presLayoutVars>
      </dgm:prSet>
      <dgm:spPr/>
    </dgm:pt>
    <dgm:pt modelId="{5DC10533-856D-4C26-BF14-8EB63B34478C}" type="pres">
      <dgm:prSet presAssocID="{CCBDB609-0032-434E-BB5C-BA0DDB459BF0}" presName="compNode" presStyleCnt="0"/>
      <dgm:spPr/>
    </dgm:pt>
    <dgm:pt modelId="{7D601258-AACC-4BEF-A3F9-9F5B00158DAF}" type="pres">
      <dgm:prSet presAssocID="{CCBDB609-0032-434E-BB5C-BA0DDB459B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D389B2E-01D8-4C0D-9FB6-D9595343274D}" type="pres">
      <dgm:prSet presAssocID="{CCBDB609-0032-434E-BB5C-BA0DDB459BF0}" presName="spaceRect" presStyleCnt="0"/>
      <dgm:spPr/>
    </dgm:pt>
    <dgm:pt modelId="{4FD3A0FF-BDA2-4D64-99D9-8BDF14B5BDD7}" type="pres">
      <dgm:prSet presAssocID="{CCBDB609-0032-434E-BB5C-BA0DDB459BF0}" presName="textRect" presStyleLbl="revTx" presStyleIdx="0" presStyleCnt="3">
        <dgm:presLayoutVars>
          <dgm:chMax val="1"/>
          <dgm:chPref val="1"/>
        </dgm:presLayoutVars>
      </dgm:prSet>
      <dgm:spPr/>
    </dgm:pt>
    <dgm:pt modelId="{AE49668F-463A-48AE-8639-8F111F45CFC1}" type="pres">
      <dgm:prSet presAssocID="{573DDDC5-2AB1-4B53-9CBF-7432F2688C07}" presName="sibTrans" presStyleCnt="0"/>
      <dgm:spPr/>
    </dgm:pt>
    <dgm:pt modelId="{354CBCCA-0AA8-47DC-A613-BCFD92BCC582}" type="pres">
      <dgm:prSet presAssocID="{94A9205E-E8ED-4786-A533-5FB7057EFA9C}" presName="compNode" presStyleCnt="0"/>
      <dgm:spPr/>
    </dgm:pt>
    <dgm:pt modelId="{64631D39-E944-4CD6-8B95-741BD29EAF64}" type="pres">
      <dgm:prSet presAssocID="{94A9205E-E8ED-4786-A533-5FB7057EFA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1A09F86-1555-4CEA-A2BD-155F8C8619F2}" type="pres">
      <dgm:prSet presAssocID="{94A9205E-E8ED-4786-A533-5FB7057EFA9C}" presName="spaceRect" presStyleCnt="0"/>
      <dgm:spPr/>
    </dgm:pt>
    <dgm:pt modelId="{95CD1C93-F8A9-4359-9117-21DA69E2F9DC}" type="pres">
      <dgm:prSet presAssocID="{94A9205E-E8ED-4786-A533-5FB7057EFA9C}" presName="textRect" presStyleLbl="revTx" presStyleIdx="1" presStyleCnt="3">
        <dgm:presLayoutVars>
          <dgm:chMax val="1"/>
          <dgm:chPref val="1"/>
        </dgm:presLayoutVars>
      </dgm:prSet>
      <dgm:spPr/>
    </dgm:pt>
    <dgm:pt modelId="{43502DDE-59E8-4FBF-917C-B5FBF58ADB16}" type="pres">
      <dgm:prSet presAssocID="{10972B85-2C3E-4BB1-98B7-9C89DF7EC3D7}" presName="sibTrans" presStyleCnt="0"/>
      <dgm:spPr/>
    </dgm:pt>
    <dgm:pt modelId="{A6A31C4E-54D5-413C-B53C-99CEA7A54C4E}" type="pres">
      <dgm:prSet presAssocID="{4348324C-4824-4024-AB85-D31B18909B94}" presName="compNode" presStyleCnt="0"/>
      <dgm:spPr/>
    </dgm:pt>
    <dgm:pt modelId="{9FE01C44-89E9-439B-8A08-4709806651F4}" type="pres">
      <dgm:prSet presAssocID="{4348324C-4824-4024-AB85-D31B18909B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ass"/>
        </a:ext>
      </dgm:extLst>
    </dgm:pt>
    <dgm:pt modelId="{0A4AC370-985F-4DCC-9991-3540CF6228AF}" type="pres">
      <dgm:prSet presAssocID="{4348324C-4824-4024-AB85-D31B18909B94}" presName="spaceRect" presStyleCnt="0"/>
      <dgm:spPr/>
    </dgm:pt>
    <dgm:pt modelId="{6C90A17E-8ADC-4A7C-B245-C5549DDEE5D1}" type="pres">
      <dgm:prSet presAssocID="{4348324C-4824-4024-AB85-D31B18909B94}" presName="textRect" presStyleLbl="revTx" presStyleIdx="2" presStyleCnt="3">
        <dgm:presLayoutVars>
          <dgm:chMax val="1"/>
          <dgm:chPref val="1"/>
        </dgm:presLayoutVars>
      </dgm:prSet>
      <dgm:spPr/>
    </dgm:pt>
  </dgm:ptLst>
  <dgm:cxnLst>
    <dgm:cxn modelId="{F01E2939-427D-4F78-8635-9DC368EF3CBC}" type="presOf" srcId="{4348324C-4824-4024-AB85-D31B18909B94}" destId="{6C90A17E-8ADC-4A7C-B245-C5549DDEE5D1}" srcOrd="0" destOrd="0" presId="urn:microsoft.com/office/officeart/2018/2/layout/IconLabelList"/>
    <dgm:cxn modelId="{524FF75A-6CFA-4436-9133-F4BA0ACC7CF6}" srcId="{80F1E701-678D-492F-B893-26FB35FCEFE9}" destId="{94A9205E-E8ED-4786-A533-5FB7057EFA9C}" srcOrd="1" destOrd="0" parTransId="{4ADC8276-5E62-4120-B376-F62363C4A14A}" sibTransId="{10972B85-2C3E-4BB1-98B7-9C89DF7EC3D7}"/>
    <dgm:cxn modelId="{070D296A-F9E2-4A30-AE1C-49045D1A7A7F}" type="presOf" srcId="{94A9205E-E8ED-4786-A533-5FB7057EFA9C}" destId="{95CD1C93-F8A9-4359-9117-21DA69E2F9DC}" srcOrd="0" destOrd="0" presId="urn:microsoft.com/office/officeart/2018/2/layout/IconLabelList"/>
    <dgm:cxn modelId="{C10FCC89-4C72-4886-8004-2793B226033B}" type="presOf" srcId="{80F1E701-678D-492F-B893-26FB35FCEFE9}" destId="{766DFDAA-DD68-4EC7-875E-394A8760D5B5}" srcOrd="0" destOrd="0" presId="urn:microsoft.com/office/officeart/2018/2/layout/IconLabelList"/>
    <dgm:cxn modelId="{A222988C-87C7-4574-B4F8-B65D140B270A}" srcId="{80F1E701-678D-492F-B893-26FB35FCEFE9}" destId="{4348324C-4824-4024-AB85-D31B18909B94}" srcOrd="2" destOrd="0" parTransId="{E999CC43-63E0-4F6C-96D1-B1F53E263735}" sibTransId="{750BD943-588B-4D34-B350-A4440E8EA01A}"/>
    <dgm:cxn modelId="{2AA826C9-A6FF-452E-B477-77BBA7F861B8}" type="presOf" srcId="{CCBDB609-0032-434E-BB5C-BA0DDB459BF0}" destId="{4FD3A0FF-BDA2-4D64-99D9-8BDF14B5BDD7}" srcOrd="0" destOrd="0" presId="urn:microsoft.com/office/officeart/2018/2/layout/IconLabelList"/>
    <dgm:cxn modelId="{A68264DE-FBE0-4700-835A-415F2B3F1188}" srcId="{80F1E701-678D-492F-B893-26FB35FCEFE9}" destId="{CCBDB609-0032-434E-BB5C-BA0DDB459BF0}" srcOrd="0" destOrd="0" parTransId="{12E2DEE2-20CB-48F5-8DE3-AD573F917C6F}" sibTransId="{573DDDC5-2AB1-4B53-9CBF-7432F2688C07}"/>
    <dgm:cxn modelId="{FDD014E5-6478-4277-B2B3-DF673F9170E5}" type="presParOf" srcId="{766DFDAA-DD68-4EC7-875E-394A8760D5B5}" destId="{5DC10533-856D-4C26-BF14-8EB63B34478C}" srcOrd="0" destOrd="0" presId="urn:microsoft.com/office/officeart/2018/2/layout/IconLabelList"/>
    <dgm:cxn modelId="{B719C78F-5136-4C78-9479-4F60665A122D}" type="presParOf" srcId="{5DC10533-856D-4C26-BF14-8EB63B34478C}" destId="{7D601258-AACC-4BEF-A3F9-9F5B00158DAF}" srcOrd="0" destOrd="0" presId="urn:microsoft.com/office/officeart/2018/2/layout/IconLabelList"/>
    <dgm:cxn modelId="{BFFEE822-2104-47E4-8442-453E838053CE}" type="presParOf" srcId="{5DC10533-856D-4C26-BF14-8EB63B34478C}" destId="{0D389B2E-01D8-4C0D-9FB6-D9595343274D}" srcOrd="1" destOrd="0" presId="urn:microsoft.com/office/officeart/2018/2/layout/IconLabelList"/>
    <dgm:cxn modelId="{9D32FC60-5559-455F-99BC-02101325572B}" type="presParOf" srcId="{5DC10533-856D-4C26-BF14-8EB63B34478C}" destId="{4FD3A0FF-BDA2-4D64-99D9-8BDF14B5BDD7}" srcOrd="2" destOrd="0" presId="urn:microsoft.com/office/officeart/2018/2/layout/IconLabelList"/>
    <dgm:cxn modelId="{4AD05694-C091-4240-83B5-ED86D87DDF0C}" type="presParOf" srcId="{766DFDAA-DD68-4EC7-875E-394A8760D5B5}" destId="{AE49668F-463A-48AE-8639-8F111F45CFC1}" srcOrd="1" destOrd="0" presId="urn:microsoft.com/office/officeart/2018/2/layout/IconLabelList"/>
    <dgm:cxn modelId="{BA8B0DEE-A325-4DEA-9F8E-47493D37AFFF}" type="presParOf" srcId="{766DFDAA-DD68-4EC7-875E-394A8760D5B5}" destId="{354CBCCA-0AA8-47DC-A613-BCFD92BCC582}" srcOrd="2" destOrd="0" presId="urn:microsoft.com/office/officeart/2018/2/layout/IconLabelList"/>
    <dgm:cxn modelId="{2D0893AA-3C7A-4CF7-80AB-0D9A462A4373}" type="presParOf" srcId="{354CBCCA-0AA8-47DC-A613-BCFD92BCC582}" destId="{64631D39-E944-4CD6-8B95-741BD29EAF64}" srcOrd="0" destOrd="0" presId="urn:microsoft.com/office/officeart/2018/2/layout/IconLabelList"/>
    <dgm:cxn modelId="{1843FB58-25D7-4225-835D-716A1AFB7B30}" type="presParOf" srcId="{354CBCCA-0AA8-47DC-A613-BCFD92BCC582}" destId="{21A09F86-1555-4CEA-A2BD-155F8C8619F2}" srcOrd="1" destOrd="0" presId="urn:microsoft.com/office/officeart/2018/2/layout/IconLabelList"/>
    <dgm:cxn modelId="{A97F62FA-5112-4882-886E-60A671CCE28A}" type="presParOf" srcId="{354CBCCA-0AA8-47DC-A613-BCFD92BCC582}" destId="{95CD1C93-F8A9-4359-9117-21DA69E2F9DC}" srcOrd="2" destOrd="0" presId="urn:microsoft.com/office/officeart/2018/2/layout/IconLabelList"/>
    <dgm:cxn modelId="{B4E2822B-E6C1-46A1-9E69-12F857D73C4F}" type="presParOf" srcId="{766DFDAA-DD68-4EC7-875E-394A8760D5B5}" destId="{43502DDE-59E8-4FBF-917C-B5FBF58ADB16}" srcOrd="3" destOrd="0" presId="urn:microsoft.com/office/officeart/2018/2/layout/IconLabelList"/>
    <dgm:cxn modelId="{D0D48578-2BBB-4567-B475-5A799084F431}" type="presParOf" srcId="{766DFDAA-DD68-4EC7-875E-394A8760D5B5}" destId="{A6A31C4E-54D5-413C-B53C-99CEA7A54C4E}" srcOrd="4" destOrd="0" presId="urn:microsoft.com/office/officeart/2018/2/layout/IconLabelList"/>
    <dgm:cxn modelId="{38731E3C-4D67-42B8-BA80-256FB769072E}" type="presParOf" srcId="{A6A31C4E-54D5-413C-B53C-99CEA7A54C4E}" destId="{9FE01C44-89E9-439B-8A08-4709806651F4}" srcOrd="0" destOrd="0" presId="urn:microsoft.com/office/officeart/2018/2/layout/IconLabelList"/>
    <dgm:cxn modelId="{AD052E3F-E4F3-43C1-8944-70580F06B44B}" type="presParOf" srcId="{A6A31C4E-54D5-413C-B53C-99CEA7A54C4E}" destId="{0A4AC370-985F-4DCC-9991-3540CF6228AF}" srcOrd="1" destOrd="0" presId="urn:microsoft.com/office/officeart/2018/2/layout/IconLabelList"/>
    <dgm:cxn modelId="{2D6C5B96-80D9-463D-959E-51379C9B7BEE}" type="presParOf" srcId="{A6A31C4E-54D5-413C-B53C-99CEA7A54C4E}" destId="{6C90A17E-8ADC-4A7C-B245-C5549DDEE5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01258-AACC-4BEF-A3F9-9F5B00158DAF}">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3A0FF-BDA2-4D64-99D9-8BDF14B5BDD7}">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i="0" kern="1200" dirty="0">
              <a:latin typeface="Helvetica" pitchFamily="2" charset="0"/>
            </a:rPr>
            <a:t>Stable transformation is a very long procedure</a:t>
          </a:r>
        </a:p>
      </dsp:txBody>
      <dsp:txXfrm>
        <a:off x="417971" y="2644665"/>
        <a:ext cx="2889450" cy="720000"/>
      </dsp:txXfrm>
    </dsp:sp>
    <dsp:sp modelId="{64631D39-E944-4CD6-8B95-741BD29EAF64}">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D1C93-F8A9-4359-9117-21DA69E2F9DC}">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i="0" kern="1200" dirty="0">
              <a:latin typeface="Helvetica" pitchFamily="2" charset="0"/>
            </a:rPr>
            <a:t>Different parameters involved </a:t>
          </a:r>
        </a:p>
      </dsp:txBody>
      <dsp:txXfrm>
        <a:off x="3813075" y="2644665"/>
        <a:ext cx="2889450" cy="720000"/>
      </dsp:txXfrm>
    </dsp:sp>
    <dsp:sp modelId="{9FE01C44-89E9-439B-8A08-4709806651F4}">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0A17E-8ADC-4A7C-B245-C5549DDEE5D1}">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i="0" kern="1200" dirty="0">
              <a:latin typeface="Helvetica" pitchFamily="2" charset="0"/>
            </a:rPr>
            <a:t>Hard to navigate the best option</a:t>
          </a:r>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A0B6B-454E-F94A-B475-01A9E595EC6A}"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10FAB-2F79-944D-8519-A751F33FC818}" type="slidenum">
              <a:rPr lang="en-US" smtClean="0"/>
              <a:t>‹#›</a:t>
            </a:fld>
            <a:endParaRPr lang="en-US"/>
          </a:p>
        </p:txBody>
      </p:sp>
    </p:spTree>
    <p:extLst>
      <p:ext uri="{BB962C8B-B14F-4D97-AF65-F5344CB8AC3E}">
        <p14:creationId xmlns:p14="http://schemas.microsoft.com/office/powerpoint/2010/main" val="3801430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7E2C5E-076A-274A-9737-C18C7F793D8F}" type="slidenum">
              <a:rPr lang="en-US" smtClean="0"/>
              <a:t>2</a:t>
            </a:fld>
            <a:endParaRPr lang="en-US"/>
          </a:p>
        </p:txBody>
      </p:sp>
    </p:spTree>
    <p:extLst>
      <p:ext uri="{BB962C8B-B14F-4D97-AF65-F5344CB8AC3E}">
        <p14:creationId xmlns:p14="http://schemas.microsoft.com/office/powerpoint/2010/main" val="2009436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12</a:t>
            </a:fld>
            <a:endParaRPr lang="en-US"/>
          </a:p>
        </p:txBody>
      </p:sp>
    </p:spTree>
    <p:extLst>
      <p:ext uri="{BB962C8B-B14F-4D97-AF65-F5344CB8AC3E}">
        <p14:creationId xmlns:p14="http://schemas.microsoft.com/office/powerpoint/2010/main" val="790957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 75% training, 25% prediction.</a:t>
            </a:r>
          </a:p>
          <a:p>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13</a:t>
            </a:fld>
            <a:endParaRPr lang="en-US"/>
          </a:p>
        </p:txBody>
      </p:sp>
    </p:spTree>
    <p:extLst>
      <p:ext uri="{BB962C8B-B14F-4D97-AF65-F5344CB8AC3E}">
        <p14:creationId xmlns:p14="http://schemas.microsoft.com/office/powerpoint/2010/main" val="419488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predict our model </a:t>
            </a:r>
          </a:p>
          <a:p>
            <a:endParaRPr lang="en-US" dirty="0"/>
          </a:p>
          <a:p>
            <a:r>
              <a:rPr lang="en-US" dirty="0"/>
              <a:t>Correlation: what is the relationship between our x and y value</a:t>
            </a:r>
          </a:p>
          <a:p>
            <a:endParaRPr lang="en-US" dirty="0"/>
          </a:p>
          <a:p>
            <a:pPr marL="228600" indent="-228600">
              <a:buAutoNum type="arabicPeriod"/>
            </a:pPr>
            <a:r>
              <a:rPr lang="en-US" dirty="0"/>
              <a:t>More data- different time points, more explants, different varieties </a:t>
            </a:r>
          </a:p>
          <a:p>
            <a:pPr marL="228600" indent="-228600">
              <a:buAutoNum type="arabicPeriod"/>
            </a:pPr>
            <a:r>
              <a:rPr lang="en-US" dirty="0"/>
              <a:t>Proper conversion of categorical data into nominal data </a:t>
            </a:r>
          </a:p>
          <a:p>
            <a:pPr marL="228600" indent="-228600">
              <a:buAutoNum type="arabicPeriod"/>
            </a:pPr>
            <a:r>
              <a:rPr lang="en-US" dirty="0"/>
              <a:t>Understanding and using better predictive model- neural network, logistic regression, KNN, random forest</a:t>
            </a:r>
          </a:p>
          <a:p>
            <a:pPr marL="228600" indent="-228600">
              <a:buAutoNum type="arabicPeriod"/>
            </a:pPr>
            <a:r>
              <a:rPr lang="en-US" dirty="0"/>
              <a:t>Understand and find the correlation, and use Occam's razor to eliminate unwanted parameters for % prediction</a:t>
            </a:r>
          </a:p>
          <a:p>
            <a:pPr marL="228600" indent="-228600">
              <a:buAutoNum type="arabicPeriod"/>
            </a:pPr>
            <a:r>
              <a:rPr lang="en-US" dirty="0"/>
              <a:t> Python has better and more options model prediction, so maybe using python for model prediction would be better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15</a:t>
            </a:fld>
            <a:endParaRPr lang="en-US"/>
          </a:p>
        </p:txBody>
      </p:sp>
    </p:spTree>
    <p:extLst>
      <p:ext uri="{BB962C8B-B14F-4D97-AF65-F5344CB8AC3E}">
        <p14:creationId xmlns:p14="http://schemas.microsoft.com/office/powerpoint/2010/main" val="419662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16</a:t>
            </a:fld>
            <a:endParaRPr lang="en-US"/>
          </a:p>
        </p:txBody>
      </p:sp>
    </p:spTree>
    <p:extLst>
      <p:ext uri="{BB962C8B-B14F-4D97-AF65-F5344CB8AC3E}">
        <p14:creationId xmlns:p14="http://schemas.microsoft.com/office/powerpoint/2010/main" val="18273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defense mechanism- only work on one of the defense mechanism which is chemical defense mechanism. </a:t>
            </a:r>
          </a:p>
          <a:p>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3</a:t>
            </a:fld>
            <a:endParaRPr lang="en-US"/>
          </a:p>
        </p:txBody>
      </p:sp>
    </p:spTree>
    <p:extLst>
      <p:ext uri="{BB962C8B-B14F-4D97-AF65-F5344CB8AC3E}">
        <p14:creationId xmlns:p14="http://schemas.microsoft.com/office/powerpoint/2010/main" val="373935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Nutrition: carbs, fibers, vitamins (A, K1, B6), and minerals </a:t>
            </a:r>
          </a:p>
          <a:p>
            <a:r>
              <a:rPr lang="en-US" dirty="0"/>
              <a:t>Compounds: beta-carotene, alpha-carotene, anthocyanins, and polyacetylenes (the compound of our interest)</a:t>
            </a:r>
          </a:p>
          <a:p>
            <a:endParaRPr lang="en-US" dirty="0"/>
          </a:p>
          <a:p>
            <a:r>
              <a:rPr lang="en-US" dirty="0"/>
              <a:t>There are chemical fungicides that can control these fungus temporarily but these fungus will likely develop resistance against them. Fortunately, carrot have their own chemical defense mechanism to fight pathogen like </a:t>
            </a:r>
            <a:r>
              <a:rPr lang="en-US" i="1" dirty="0"/>
              <a:t>Sclerotinia </a:t>
            </a:r>
            <a:r>
              <a:rPr lang="en-US" i="1" dirty="0" err="1"/>
              <a:t>sclerotiorum</a:t>
            </a:r>
            <a:r>
              <a:rPr lang="en-US" i="1" dirty="0"/>
              <a:t>. </a:t>
            </a:r>
          </a:p>
          <a:p>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4</a:t>
            </a:fld>
            <a:endParaRPr lang="en-US"/>
          </a:p>
        </p:txBody>
      </p:sp>
    </p:spTree>
    <p:extLst>
      <p:ext uri="{BB962C8B-B14F-4D97-AF65-F5344CB8AC3E}">
        <p14:creationId xmlns:p14="http://schemas.microsoft.com/office/powerpoint/2010/main" val="275277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nutraceutical or '</a:t>
            </a:r>
            <a:r>
              <a:rPr lang="en-US" sz="1200" b="0" i="0" kern="1200" dirty="0" err="1">
                <a:solidFill>
                  <a:schemeClr val="tx1"/>
                </a:solidFill>
                <a:effectLst/>
                <a:latin typeface="+mn-lt"/>
                <a:ea typeface="+mn-ea"/>
                <a:cs typeface="+mn-cs"/>
              </a:rPr>
              <a:t>bioceutical</a:t>
            </a:r>
            <a:r>
              <a:rPr lang="en-US" sz="1200" b="0" i="0" kern="1200" dirty="0">
                <a:solidFill>
                  <a:schemeClr val="tx1"/>
                </a:solidFill>
                <a:effectLst/>
                <a:latin typeface="+mn-lt"/>
                <a:ea typeface="+mn-ea"/>
                <a:cs typeface="+mn-cs"/>
              </a:rPr>
              <a:t>' is a pharmaceutical alternative which claims physiological benefits. </a:t>
            </a:r>
            <a:endParaRPr lang="en-US" dirty="0"/>
          </a:p>
        </p:txBody>
      </p:sp>
      <p:sp>
        <p:nvSpPr>
          <p:cNvPr id="4" name="Slide Number Placeholder 3"/>
          <p:cNvSpPr>
            <a:spLocks noGrp="1"/>
          </p:cNvSpPr>
          <p:nvPr>
            <p:ph type="sldNum" sz="quarter" idx="5"/>
          </p:nvPr>
        </p:nvSpPr>
        <p:spPr/>
        <p:txBody>
          <a:bodyPr/>
          <a:lstStyle/>
          <a:p>
            <a:fld id="{104B8497-CC57-5640-89D8-673FE3FF05F8}" type="slidenum">
              <a:rPr lang="en-US" smtClean="0"/>
              <a:t>5</a:t>
            </a:fld>
            <a:endParaRPr lang="en-US"/>
          </a:p>
        </p:txBody>
      </p:sp>
    </p:spTree>
    <p:extLst>
      <p:ext uri="{BB962C8B-B14F-4D97-AF65-F5344CB8AC3E}">
        <p14:creationId xmlns:p14="http://schemas.microsoft.com/office/powerpoint/2010/main" val="3496437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Must say: stable transformation of carrot is a very long process that takes up to 8-9 months.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Gene after stable transformation is expressed continuously and will also be expressed in later generations of the plant.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am using two different varieties of carrots: Darcus carota and Scarlet Nantes</a:t>
            </a:r>
          </a:p>
          <a:p>
            <a:endParaRPr lang="en-US" sz="1200" b="0" i="0" kern="1200" dirty="0">
              <a:solidFill>
                <a:schemeClr val="tx1"/>
              </a:solidFill>
              <a:effectLst/>
              <a:latin typeface="+mn-lt"/>
              <a:ea typeface="+mn-ea"/>
              <a:cs typeface="+mn-cs"/>
            </a:endParaRPr>
          </a:p>
          <a:p>
            <a:r>
              <a:rPr lang="en-US" sz="1200" dirty="0">
                <a:latin typeface="Helvetica" pitchFamily="2" charset="0"/>
              </a:rPr>
              <a:t>the acetylase (FAD-2 like) gene ACET_552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latin typeface="Helvetica" pitchFamily="2" charset="0"/>
              </a:rPr>
              <a:t>using the </a:t>
            </a:r>
            <a:r>
              <a:rPr lang="en-US" dirty="0" err="1">
                <a:latin typeface="Helvetica" pitchFamily="2" charset="0"/>
              </a:rPr>
              <a:t>falcarin</a:t>
            </a:r>
            <a:r>
              <a:rPr lang="en-US" dirty="0">
                <a:latin typeface="Helvetica" pitchFamily="2" charset="0"/>
              </a:rPr>
              <a:t> biosynthetic enzyme to</a:t>
            </a:r>
          </a:p>
          <a:p>
            <a:endParaRPr lang="en-US" sz="1200" b="0" i="0" kern="1200" dirty="0">
              <a:solidFill>
                <a:schemeClr val="tx1"/>
              </a:solidFill>
              <a:effectLst/>
              <a:latin typeface="Helvetica" pitchFamily="2" charset="0"/>
              <a:ea typeface="+mn-ea"/>
              <a:cs typeface="+mn-cs"/>
            </a:endParaRPr>
          </a:p>
          <a:p>
            <a:r>
              <a:rPr lang="en-US" sz="1200" b="0" i="0" kern="1200" dirty="0">
                <a:solidFill>
                  <a:schemeClr val="tx1"/>
                </a:solidFill>
                <a:effectLst/>
                <a:latin typeface="Helvetica" pitchFamily="2" charset="0"/>
                <a:ea typeface="+mn-ea"/>
                <a:cs typeface="+mn-cs"/>
              </a:rPr>
              <a:t>Agrobacterium transformation</a:t>
            </a:r>
          </a:p>
          <a:p>
            <a:pPr marL="228600" indent="-228600">
              <a:buAutoNum type="arabicParenR"/>
            </a:pPr>
            <a:r>
              <a:rPr lang="en-US" sz="1200" b="0" i="0" kern="1200" dirty="0">
                <a:solidFill>
                  <a:schemeClr val="tx1"/>
                </a:solidFill>
                <a:effectLst/>
                <a:latin typeface="Helvetica" pitchFamily="2" charset="0"/>
                <a:ea typeface="+mn-ea"/>
                <a:cs typeface="+mn-cs"/>
              </a:rPr>
              <a:t>Well established</a:t>
            </a:r>
          </a:p>
          <a:p>
            <a:pPr marL="228600" indent="-228600">
              <a:buAutoNum type="arabicParenR"/>
            </a:pPr>
            <a:r>
              <a:rPr lang="en-US" sz="1200" b="0" i="0" kern="1200" dirty="0">
                <a:solidFill>
                  <a:schemeClr val="tx1"/>
                </a:solidFill>
                <a:effectLst/>
                <a:latin typeface="Helvetica" pitchFamily="2" charset="0"/>
                <a:ea typeface="+mn-ea"/>
                <a:cs typeface="+mn-cs"/>
              </a:rPr>
              <a:t>Natural ability to transfer gene </a:t>
            </a:r>
          </a:p>
          <a:p>
            <a:pPr marL="228600" indent="-228600">
              <a:buAutoNum type="arabicParenR"/>
            </a:pPr>
            <a:endParaRPr lang="en-US" sz="1200" b="0" i="0" kern="1200" dirty="0">
              <a:solidFill>
                <a:schemeClr val="tx1"/>
              </a:solidFill>
              <a:effectLst/>
              <a:latin typeface="Helvetica" pitchFamily="2" charset="0"/>
              <a:ea typeface="+mn-ea"/>
              <a:cs typeface="+mn-cs"/>
            </a:endParaRPr>
          </a:p>
          <a:p>
            <a:pPr marL="228600" indent="-228600">
              <a:buAutoNum type="arabicParenR"/>
            </a:pPr>
            <a:r>
              <a:rPr lang="en-US" sz="1200" b="0" i="0" kern="1200" dirty="0">
                <a:solidFill>
                  <a:schemeClr val="tx1"/>
                </a:solidFill>
                <a:effectLst/>
                <a:latin typeface="Helvetica" pitchFamily="2" charset="0"/>
                <a:ea typeface="+mn-ea"/>
                <a:cs typeface="+mn-cs"/>
              </a:rPr>
              <a:t>Although this is not a novel technology, I am working on this to establish this protocol in our lab to study the function of genes we want to study</a:t>
            </a:r>
          </a:p>
          <a:p>
            <a:pPr marL="228600" indent="-228600">
              <a:buAutoNum type="arabicParenR"/>
            </a:pPr>
            <a:r>
              <a:rPr lang="en-US" sz="1200" b="0" i="0" kern="1200" dirty="0">
                <a:solidFill>
                  <a:schemeClr val="tx1"/>
                </a:solidFill>
                <a:effectLst/>
                <a:latin typeface="Helvetica" pitchFamily="2" charset="0"/>
                <a:ea typeface="+mn-ea"/>
                <a:cs typeface="+mn-cs"/>
              </a:rPr>
              <a:t>Agrobacterium transformation in carrots takes about 8-9 months total</a:t>
            </a:r>
          </a:p>
          <a:p>
            <a:pPr marL="228600" indent="-228600">
              <a:buAutoNum type="arabicParenR"/>
            </a:pPr>
            <a:endParaRPr lang="en-US" sz="1200" b="0" i="0" kern="1200" dirty="0">
              <a:solidFill>
                <a:schemeClr val="tx1"/>
              </a:solidFill>
              <a:effectLst/>
              <a:latin typeface="Helvetica" pitchFamily="2" charset="0"/>
              <a:ea typeface="+mn-ea"/>
              <a:cs typeface="+mn-cs"/>
            </a:endParaRPr>
          </a:p>
          <a:p>
            <a:pPr marL="228600" indent="-228600">
              <a:buAutoNum type="arabicParenR"/>
            </a:pPr>
            <a:r>
              <a:rPr lang="en-US" sz="1200" b="0" i="0" kern="1200" dirty="0" err="1">
                <a:solidFill>
                  <a:schemeClr val="tx1"/>
                </a:solidFill>
                <a:effectLst/>
                <a:latin typeface="Helvetica" pitchFamily="2" charset="0"/>
                <a:ea typeface="+mn-ea"/>
                <a:cs typeface="+mn-cs"/>
              </a:rPr>
              <a:t>Onco</a:t>
            </a:r>
            <a:r>
              <a:rPr lang="en-US" sz="1200" b="0" i="0" kern="1200" dirty="0">
                <a:solidFill>
                  <a:schemeClr val="tx1"/>
                </a:solidFill>
                <a:effectLst/>
                <a:latin typeface="Helvetica" pitchFamily="2" charset="0"/>
                <a:ea typeface="+mn-ea"/>
                <a:cs typeface="+mn-cs"/>
              </a:rPr>
              <a:t> genes that give rise to tumors have been removed. </a:t>
            </a:r>
          </a:p>
          <a:p>
            <a:pPr marL="228600" indent="-228600">
              <a:buAutoNum type="arabicParenR"/>
            </a:pPr>
            <a:r>
              <a:rPr lang="en-US" sz="1200" b="0" i="0" kern="1200" dirty="0" err="1">
                <a:solidFill>
                  <a:schemeClr val="tx1"/>
                </a:solidFill>
                <a:effectLst/>
                <a:latin typeface="Helvetica" pitchFamily="2" charset="0"/>
                <a:ea typeface="+mn-ea"/>
                <a:cs typeface="+mn-cs"/>
              </a:rPr>
              <a:t>Onco</a:t>
            </a:r>
            <a:r>
              <a:rPr lang="en-US" sz="1200" b="0" i="0" kern="1200" dirty="0">
                <a:solidFill>
                  <a:schemeClr val="tx1"/>
                </a:solidFill>
                <a:effectLst/>
                <a:latin typeface="Helvetica" pitchFamily="2" charset="0"/>
                <a:ea typeface="+mn-ea"/>
                <a:cs typeface="+mn-cs"/>
              </a:rPr>
              <a:t> gene have been removed with our </a:t>
            </a:r>
            <a:r>
              <a:rPr lang="en-US" sz="1200" b="0" i="0" kern="1200" dirty="0" err="1">
                <a:solidFill>
                  <a:schemeClr val="tx1"/>
                </a:solidFill>
                <a:effectLst/>
                <a:latin typeface="Helvetica" pitchFamily="2" charset="0"/>
                <a:ea typeface="+mn-ea"/>
                <a:cs typeface="+mn-cs"/>
              </a:rPr>
              <a:t>goi</a:t>
            </a:r>
            <a:r>
              <a:rPr lang="en-US" sz="1200" b="0" i="0" kern="1200" dirty="0">
                <a:solidFill>
                  <a:schemeClr val="tx1"/>
                </a:solidFill>
                <a:effectLst/>
                <a:latin typeface="Helvetica" pitchFamily="2" charset="0"/>
                <a:ea typeface="+mn-ea"/>
                <a:cs typeface="+mn-cs"/>
              </a:rPr>
              <a:t>. </a:t>
            </a:r>
          </a:p>
          <a:p>
            <a:pPr marL="228600" indent="-228600">
              <a:buAutoNum type="arabicParenR"/>
            </a:pPr>
            <a:r>
              <a:rPr lang="en-US" sz="1200" b="0" i="0" kern="1200" dirty="0">
                <a:solidFill>
                  <a:schemeClr val="tx1"/>
                </a:solidFill>
                <a:effectLst/>
                <a:latin typeface="Helvetica" pitchFamily="2" charset="0"/>
                <a:ea typeface="+mn-ea"/>
                <a:cs typeface="+mn-cs"/>
              </a:rPr>
              <a:t>Disarmed plasmid </a:t>
            </a:r>
          </a:p>
          <a:p>
            <a:pPr marL="228600" indent="-228600">
              <a:buAutoNum type="arabicParenR"/>
            </a:pPr>
            <a:endParaRPr lang="en-US" sz="1200" b="0" i="0" kern="1200" dirty="0">
              <a:solidFill>
                <a:schemeClr val="tx1"/>
              </a:solidFill>
              <a:effectLst/>
              <a:latin typeface="Helvetica" pitchFamily="2" charset="0"/>
              <a:ea typeface="+mn-ea"/>
              <a:cs typeface="+mn-cs"/>
            </a:endParaRPr>
          </a:p>
        </p:txBody>
      </p:sp>
      <p:sp>
        <p:nvSpPr>
          <p:cNvPr id="4" name="Slide Number Placeholder 3"/>
          <p:cNvSpPr>
            <a:spLocks noGrp="1"/>
          </p:cNvSpPr>
          <p:nvPr>
            <p:ph type="sldNum" sz="quarter" idx="5"/>
          </p:nvPr>
        </p:nvSpPr>
        <p:spPr/>
        <p:txBody>
          <a:bodyPr/>
          <a:lstStyle/>
          <a:p>
            <a:fld id="{F37E2C5E-076A-274A-9737-C18C7F793D8F}" type="slidenum">
              <a:rPr lang="en-US" smtClean="0"/>
              <a:t>6</a:t>
            </a:fld>
            <a:endParaRPr lang="en-US"/>
          </a:p>
        </p:txBody>
      </p:sp>
    </p:spTree>
    <p:extLst>
      <p:ext uri="{BB962C8B-B14F-4D97-AF65-F5344CB8AC3E}">
        <p14:creationId xmlns:p14="http://schemas.microsoft.com/office/powerpoint/2010/main" val="174497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Explants are basically </a:t>
            </a:r>
            <a:r>
              <a:rPr lang="en-US" sz="1200" b="0" i="0" kern="1200" dirty="0">
                <a:solidFill>
                  <a:schemeClr val="tx1"/>
                </a:solidFill>
                <a:effectLst/>
                <a:latin typeface="+mn-lt"/>
                <a:ea typeface="+mn-ea"/>
                <a:cs typeface="+mn-cs"/>
              </a:rPr>
              <a:t>portion of shoots, leaves, stems, flowers, roots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Petiole: the stalk that joins a leaf to a 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en-US" sz="1200" b="0" i="0" kern="1200" dirty="0" err="1">
                <a:solidFill>
                  <a:schemeClr val="tx1"/>
                </a:solidFill>
                <a:effectLst/>
                <a:latin typeface="+mn-lt"/>
                <a:ea typeface="+mn-ea"/>
                <a:cs typeface="+mn-cs"/>
              </a:rPr>
              <a:t>Diarmed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agro</a:t>
            </a:r>
            <a:r>
              <a:rPr lang="en-US" sz="1200" b="0" i="0" kern="1200" dirty="0">
                <a:solidFill>
                  <a:schemeClr val="tx1"/>
                </a:solidFill>
                <a:effectLst/>
                <a:latin typeface="+mn-lt"/>
                <a:ea typeface="+mn-ea"/>
                <a:cs typeface="+mn-cs"/>
              </a:rPr>
              <a:t> strain- meaning it still transfer our GOI, but not induce crown gall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Add PCR machine</a:t>
            </a:r>
            <a:endParaRPr lang="en-US" dirty="0"/>
          </a:p>
        </p:txBody>
      </p:sp>
      <p:sp>
        <p:nvSpPr>
          <p:cNvPr id="4" name="Slide Number Placeholder 3"/>
          <p:cNvSpPr>
            <a:spLocks noGrp="1"/>
          </p:cNvSpPr>
          <p:nvPr>
            <p:ph type="sldNum" sz="quarter" idx="5"/>
          </p:nvPr>
        </p:nvSpPr>
        <p:spPr/>
        <p:txBody>
          <a:bodyPr/>
          <a:lstStyle/>
          <a:p>
            <a:fld id="{104B8497-CC57-5640-89D8-673FE3FF05F8}" type="slidenum">
              <a:rPr lang="en-US" smtClean="0"/>
              <a:t>7</a:t>
            </a:fld>
            <a:endParaRPr lang="en-US"/>
          </a:p>
        </p:txBody>
      </p:sp>
    </p:spTree>
    <p:extLst>
      <p:ext uri="{BB962C8B-B14F-4D97-AF65-F5344CB8AC3E}">
        <p14:creationId xmlns:p14="http://schemas.microsoft.com/office/powerpoint/2010/main" val="186510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callus formation from our control- non transformed callus </a:t>
            </a:r>
          </a:p>
          <a:p>
            <a:endParaRPr lang="en-US" dirty="0"/>
          </a:p>
          <a:p>
            <a:r>
              <a:rPr lang="en-US" dirty="0"/>
              <a:t>We are waiting for our </a:t>
            </a:r>
            <a:r>
              <a:rPr lang="en-US" dirty="0" err="1"/>
              <a:t>acetylenase</a:t>
            </a:r>
            <a:r>
              <a:rPr lang="en-US" dirty="0"/>
              <a:t> and GFP to produce callus</a:t>
            </a:r>
          </a:p>
          <a:p>
            <a:endParaRPr lang="en-US" dirty="0"/>
          </a:p>
          <a:p>
            <a:endParaRPr lang="en-US" dirty="0"/>
          </a:p>
        </p:txBody>
      </p:sp>
      <p:sp>
        <p:nvSpPr>
          <p:cNvPr id="4" name="Slide Number Placeholder 3"/>
          <p:cNvSpPr>
            <a:spLocks noGrp="1"/>
          </p:cNvSpPr>
          <p:nvPr>
            <p:ph type="sldNum" sz="quarter" idx="5"/>
          </p:nvPr>
        </p:nvSpPr>
        <p:spPr/>
        <p:txBody>
          <a:bodyPr/>
          <a:lstStyle/>
          <a:p>
            <a:fld id="{104B8497-CC57-5640-89D8-673FE3FF05F8}" type="slidenum">
              <a:rPr lang="en-US" smtClean="0"/>
              <a:t>8</a:t>
            </a:fld>
            <a:endParaRPr lang="en-US"/>
          </a:p>
        </p:txBody>
      </p:sp>
    </p:spTree>
    <p:extLst>
      <p:ext uri="{BB962C8B-B14F-4D97-AF65-F5344CB8AC3E}">
        <p14:creationId xmlns:p14="http://schemas.microsoft.com/office/powerpoint/2010/main" val="1921200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parameters involved makes it difficult to predict efficiency</a:t>
            </a:r>
          </a:p>
          <a:p>
            <a:endParaRPr lang="en-US" dirty="0"/>
          </a:p>
        </p:txBody>
      </p:sp>
      <p:sp>
        <p:nvSpPr>
          <p:cNvPr id="4" name="Slide Number Placeholder 3"/>
          <p:cNvSpPr>
            <a:spLocks noGrp="1"/>
          </p:cNvSpPr>
          <p:nvPr>
            <p:ph type="sldNum" sz="quarter" idx="5"/>
          </p:nvPr>
        </p:nvSpPr>
        <p:spPr/>
        <p:txBody>
          <a:bodyPr/>
          <a:lstStyle/>
          <a:p>
            <a:fld id="{AB310FAB-2F79-944D-8519-A751F33FC818}" type="slidenum">
              <a:rPr lang="en-US" smtClean="0"/>
              <a:t>9</a:t>
            </a:fld>
            <a:endParaRPr lang="en-US"/>
          </a:p>
        </p:txBody>
      </p:sp>
    </p:spTree>
    <p:extLst>
      <p:ext uri="{BB962C8B-B14F-4D97-AF65-F5344CB8AC3E}">
        <p14:creationId xmlns:p14="http://schemas.microsoft.com/office/powerpoint/2010/main" val="3983306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simple words, a pipeline in data science is “a set of actions which changes the raw (and confusing) data from various sources (surveys, feedbacks, list of purchases, votes, etc.), to an understandable format so that we can store it and use it for analysis.”</a:t>
            </a:r>
          </a:p>
          <a:p>
            <a:endParaRPr lang="en-US" dirty="0"/>
          </a:p>
          <a:p>
            <a:r>
              <a:rPr lang="en-US" dirty="0"/>
              <a:t>Reference: https://</a:t>
            </a:r>
            <a:r>
              <a:rPr lang="en-US" dirty="0" err="1"/>
              <a:t>dzone.com</a:t>
            </a:r>
            <a:r>
              <a:rPr lang="en-US" dirty="0"/>
              <a:t>/articles/overview-of-the-data-science-pipeline</a:t>
            </a:r>
          </a:p>
        </p:txBody>
      </p:sp>
      <p:sp>
        <p:nvSpPr>
          <p:cNvPr id="4" name="Slide Number Placeholder 3"/>
          <p:cNvSpPr>
            <a:spLocks noGrp="1"/>
          </p:cNvSpPr>
          <p:nvPr>
            <p:ph type="sldNum" sz="quarter" idx="5"/>
          </p:nvPr>
        </p:nvSpPr>
        <p:spPr/>
        <p:txBody>
          <a:bodyPr/>
          <a:lstStyle/>
          <a:p>
            <a:fld id="{AB310FAB-2F79-944D-8519-A751F33FC818}" type="slidenum">
              <a:rPr lang="en-US" smtClean="0"/>
              <a:t>11</a:t>
            </a:fld>
            <a:endParaRPr lang="en-US"/>
          </a:p>
        </p:txBody>
      </p:sp>
    </p:spTree>
    <p:extLst>
      <p:ext uri="{BB962C8B-B14F-4D97-AF65-F5344CB8AC3E}">
        <p14:creationId xmlns:p14="http://schemas.microsoft.com/office/powerpoint/2010/main" val="118921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AF5851-76AA-D544-90DC-40AE63DFA425}" type="datetime1">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0" i="0">
                <a:latin typeface="Helvetica" pitchFamily="2" charset="0"/>
              </a:defRPr>
            </a:lvl1pPr>
          </a:lstStyle>
          <a:p>
            <a:fld id="{0505FD95-DC15-E64F-829D-BB48A5A81A77}" type="slidenum">
              <a:rPr lang="en-US" smtClean="0"/>
              <a:pPr/>
              <a:t>‹#›</a:t>
            </a:fld>
            <a:endParaRPr lang="en-US" dirty="0"/>
          </a:p>
        </p:txBody>
      </p:sp>
    </p:spTree>
    <p:extLst>
      <p:ext uri="{BB962C8B-B14F-4D97-AF65-F5344CB8AC3E}">
        <p14:creationId xmlns:p14="http://schemas.microsoft.com/office/powerpoint/2010/main" val="166444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BD50CF-CB56-4848-AD1C-AA7EBA9FD26F}" type="datetime1">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2537728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A1CBD0-329B-7A4B-A00B-59C38F708315}" type="datetime1">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354615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DBF0AF-9162-884C-9303-8B6BC5E3777E}" type="datetime1">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815575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06184-00D2-544E-8897-2C5D0D82ADDA}" type="datetime1">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1276435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F50315-F2C5-5E40-83C0-0C4102B3352A}" type="datetime1">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355685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6B2F5-29DB-0743-9644-661521736C94}" type="datetime1">
              <a:rPr lang="en-US" smtClean="0"/>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2911293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7C2318-D788-1E40-8F9E-5666A3D47EBD}" type="datetime1">
              <a:rPr lang="en-US" smtClean="0"/>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106276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5BFBA-B177-A941-B0FA-E1286F9F4AF1}" type="datetime1">
              <a:rPr lang="en-US" smtClean="0"/>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1361921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334F89-FE4E-1743-A315-9A30B5476B8F}" type="datetime1">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1423630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5A311C-D85F-0A48-B397-420FA632AF01}" type="datetime1">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05FD95-DC15-E64F-829D-BB48A5A81A77}" type="slidenum">
              <a:rPr lang="en-US" smtClean="0"/>
              <a:t>‹#›</a:t>
            </a:fld>
            <a:endParaRPr lang="en-US"/>
          </a:p>
        </p:txBody>
      </p:sp>
    </p:spTree>
    <p:extLst>
      <p:ext uri="{BB962C8B-B14F-4D97-AF65-F5344CB8AC3E}">
        <p14:creationId xmlns:p14="http://schemas.microsoft.com/office/powerpoint/2010/main" val="338118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F57C1-DF0A-B440-82C4-0574839EF120}" type="datetime1">
              <a:rPr lang="en-US" smtClean="0"/>
              <a:t>5/4/21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0" i="0">
                <a:solidFill>
                  <a:schemeClr val="tx1">
                    <a:tint val="75000"/>
                  </a:schemeClr>
                </a:solidFill>
                <a:latin typeface="Helvetica" pitchFamily="2" charset="0"/>
              </a:defRPr>
            </a:lvl1pPr>
          </a:lstStyle>
          <a:p>
            <a:fld id="{0505FD95-DC15-E64F-829D-BB48A5A81A77}" type="slidenum">
              <a:rPr lang="en-US" smtClean="0"/>
              <a:pPr/>
              <a:t>‹#›</a:t>
            </a:fld>
            <a:endParaRPr lang="en-US" dirty="0"/>
          </a:p>
        </p:txBody>
      </p:sp>
    </p:spTree>
    <p:extLst>
      <p:ext uri="{BB962C8B-B14F-4D97-AF65-F5344CB8AC3E}">
        <p14:creationId xmlns:p14="http://schemas.microsoft.com/office/powerpoint/2010/main" val="683098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zone.com/users/3446310/vinitsaini.htm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0FD4-BF74-5249-9CD4-E1BE1A87B431}"/>
              </a:ext>
            </a:extLst>
          </p:cNvPr>
          <p:cNvSpPr>
            <a:spLocks noGrp="1"/>
          </p:cNvSpPr>
          <p:nvPr>
            <p:ph type="ctrTitle"/>
          </p:nvPr>
        </p:nvSpPr>
        <p:spPr>
          <a:xfrm>
            <a:off x="3284083" y="5038910"/>
            <a:ext cx="8758830" cy="1984196"/>
          </a:xfrm>
        </p:spPr>
        <p:txBody>
          <a:bodyPr anchor="t">
            <a:normAutofit/>
          </a:bodyPr>
          <a:lstStyle/>
          <a:p>
            <a:r>
              <a:rPr lang="en-US" sz="4800" b="1" dirty="0" err="1"/>
              <a:t>OpenRefine</a:t>
            </a:r>
            <a:r>
              <a:rPr lang="en-US" sz="4800" b="1" dirty="0"/>
              <a:t> and R to Assist in Stable Transformation Process</a:t>
            </a:r>
          </a:p>
        </p:txBody>
      </p:sp>
      <p:sp>
        <p:nvSpPr>
          <p:cNvPr id="3" name="Subtitle 2">
            <a:extLst>
              <a:ext uri="{FF2B5EF4-FFF2-40B4-BE49-F238E27FC236}">
                <a16:creationId xmlns:a16="http://schemas.microsoft.com/office/drawing/2014/main" id="{45591F06-C89E-D642-8422-22904EB99DC1}"/>
              </a:ext>
            </a:extLst>
          </p:cNvPr>
          <p:cNvSpPr>
            <a:spLocks noGrp="1"/>
          </p:cNvSpPr>
          <p:nvPr>
            <p:ph type="subTitle" idx="1"/>
          </p:nvPr>
        </p:nvSpPr>
        <p:spPr>
          <a:xfrm>
            <a:off x="4263275" y="3627783"/>
            <a:ext cx="4870786" cy="943092"/>
          </a:xfrm>
        </p:spPr>
        <p:txBody>
          <a:bodyPr anchor="b">
            <a:normAutofit fontScale="85000" lnSpcReduction="20000"/>
          </a:bodyPr>
          <a:lstStyle/>
          <a:p>
            <a:r>
              <a:rPr lang="en-US" sz="1600" dirty="0"/>
              <a:t>BIOL 792 Biological Datasets Project</a:t>
            </a:r>
          </a:p>
          <a:p>
            <a:r>
              <a:rPr lang="en-US" sz="1600" dirty="0"/>
              <a:t>Dr Julie Allen</a:t>
            </a:r>
          </a:p>
          <a:p>
            <a:r>
              <a:rPr lang="en-US" sz="3100" dirty="0"/>
              <a:t>Presenter: Pankaj Bhatta</a:t>
            </a:r>
          </a:p>
        </p:txBody>
      </p:sp>
      <p:sp>
        <p:nvSpPr>
          <p:cNvPr id="77" name="Freeform: Shape 76">
            <a:extLst>
              <a:ext uri="{FF2B5EF4-FFF2-40B4-BE49-F238E27FC236}">
                <a16:creationId xmlns:a16="http://schemas.microsoft.com/office/drawing/2014/main" id="{83FA766D-3260-4E0A-9E7F-A2C93DFF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8"/>
            <a:ext cx="4100079" cy="6194580"/>
          </a:xfrm>
          <a:custGeom>
            <a:avLst/>
            <a:gdLst>
              <a:gd name="connsiteX0" fmla="*/ 1002789 w 4100079"/>
              <a:gd name="connsiteY0" fmla="*/ 0 h 6194580"/>
              <a:gd name="connsiteX1" fmla="*/ 4100079 w 4100079"/>
              <a:gd name="connsiteY1" fmla="*/ 3097290 h 6194580"/>
              <a:gd name="connsiteX2" fmla="*/ 1002789 w 4100079"/>
              <a:gd name="connsiteY2" fmla="*/ 6194580 h 6194580"/>
              <a:gd name="connsiteX3" fmla="*/ 81750 w 4100079"/>
              <a:gd name="connsiteY3" fmla="*/ 6055332 h 6194580"/>
              <a:gd name="connsiteX4" fmla="*/ 0 w 4100079"/>
              <a:gd name="connsiteY4" fmla="*/ 6025411 h 6194580"/>
              <a:gd name="connsiteX5" fmla="*/ 0 w 4100079"/>
              <a:gd name="connsiteY5" fmla="*/ 169169 h 6194580"/>
              <a:gd name="connsiteX6" fmla="*/ 81750 w 4100079"/>
              <a:gd name="connsiteY6" fmla="*/ 139248 h 6194580"/>
              <a:gd name="connsiteX7" fmla="*/ 1002789 w 4100079"/>
              <a:gd name="connsiteY7" fmla="*/ 0 h 619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079" h="6194580">
                <a:moveTo>
                  <a:pt x="1002789" y="0"/>
                </a:moveTo>
                <a:cubicBezTo>
                  <a:pt x="2713375" y="0"/>
                  <a:pt x="4100079" y="1386704"/>
                  <a:pt x="4100079" y="3097290"/>
                </a:cubicBezTo>
                <a:cubicBezTo>
                  <a:pt x="4100079" y="4807876"/>
                  <a:pt x="2713375" y="6194580"/>
                  <a:pt x="1002789" y="6194580"/>
                </a:cubicBezTo>
                <a:cubicBezTo>
                  <a:pt x="682054" y="6194580"/>
                  <a:pt x="372706" y="6145829"/>
                  <a:pt x="81750" y="6055332"/>
                </a:cubicBezTo>
                <a:lnTo>
                  <a:pt x="0" y="6025411"/>
                </a:lnTo>
                <a:lnTo>
                  <a:pt x="0" y="169169"/>
                </a:lnTo>
                <a:lnTo>
                  <a:pt x="81750" y="139248"/>
                </a:lnTo>
                <a:cubicBezTo>
                  <a:pt x="372706" y="48751"/>
                  <a:pt x="682054" y="0"/>
                  <a:pt x="100278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Translational Bioinformatics | Stanford Online">
            <a:extLst>
              <a:ext uri="{FF2B5EF4-FFF2-40B4-BE49-F238E27FC236}">
                <a16:creationId xmlns:a16="http://schemas.microsoft.com/office/drawing/2014/main" id="{CD461834-C959-A94F-80AA-D2884C4EB2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2" r="-1" b="-1"/>
          <a:stretch/>
        </p:blipFill>
        <p:spPr bwMode="auto">
          <a:xfrm>
            <a:off x="20" y="413156"/>
            <a:ext cx="3933420" cy="5861304"/>
          </a:xfrm>
          <a:custGeom>
            <a:avLst/>
            <a:gdLst/>
            <a:ahLst/>
            <a:cxnLst/>
            <a:rect l="l" t="t" r="r" b="b"/>
            <a:pathLst>
              <a:path w="3933440" h="5861304">
                <a:moveTo>
                  <a:pt x="1002788" y="0"/>
                </a:moveTo>
                <a:cubicBezTo>
                  <a:pt x="2621342" y="0"/>
                  <a:pt x="3933440" y="1312098"/>
                  <a:pt x="3933440" y="2930652"/>
                </a:cubicBezTo>
                <a:cubicBezTo>
                  <a:pt x="3933440" y="4549206"/>
                  <a:pt x="2621342" y="5861304"/>
                  <a:pt x="1002788" y="5861304"/>
                </a:cubicBezTo>
                <a:cubicBezTo>
                  <a:pt x="699309" y="5861304"/>
                  <a:pt x="406604" y="5815176"/>
                  <a:pt x="131302" y="5729548"/>
                </a:cubicBezTo>
                <a:lnTo>
                  <a:pt x="0" y="5681491"/>
                </a:lnTo>
                <a:lnTo>
                  <a:pt x="0" y="179814"/>
                </a:lnTo>
                <a:lnTo>
                  <a:pt x="131302" y="131756"/>
                </a:lnTo>
                <a:cubicBezTo>
                  <a:pt x="406604" y="46129"/>
                  <a:pt x="699309" y="0"/>
                  <a:pt x="1002788"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Freeform: Shape 78">
            <a:extLst>
              <a:ext uri="{FF2B5EF4-FFF2-40B4-BE49-F238E27FC236}">
                <a16:creationId xmlns:a16="http://schemas.microsoft.com/office/drawing/2014/main" id="{CB435A06-5FFD-4CF8-BE06-3796EC420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543" y="0"/>
            <a:ext cx="3566160" cy="3159748"/>
          </a:xfrm>
          <a:custGeom>
            <a:avLst/>
            <a:gdLst>
              <a:gd name="connsiteX0" fmla="*/ 649888 w 3566160"/>
              <a:gd name="connsiteY0" fmla="*/ 0 h 3159748"/>
              <a:gd name="connsiteX1" fmla="*/ 2916273 w 3566160"/>
              <a:gd name="connsiteY1" fmla="*/ 0 h 3159748"/>
              <a:gd name="connsiteX2" fmla="*/ 2917285 w 3566160"/>
              <a:gd name="connsiteY2" fmla="*/ 757 h 3159748"/>
              <a:gd name="connsiteX3" fmla="*/ 3566160 w 3566160"/>
              <a:gd name="connsiteY3" fmla="*/ 1376668 h 3159748"/>
              <a:gd name="connsiteX4" fmla="*/ 1783080 w 3566160"/>
              <a:gd name="connsiteY4" fmla="*/ 3159748 h 3159748"/>
              <a:gd name="connsiteX5" fmla="*/ 0 w 3566160"/>
              <a:gd name="connsiteY5" fmla="*/ 1376668 h 3159748"/>
              <a:gd name="connsiteX6" fmla="*/ 648876 w 3566160"/>
              <a:gd name="connsiteY6" fmla="*/ 757 h 31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6160" h="3159748">
                <a:moveTo>
                  <a:pt x="649888" y="0"/>
                </a:moveTo>
                <a:lnTo>
                  <a:pt x="2916273" y="0"/>
                </a:lnTo>
                <a:lnTo>
                  <a:pt x="2917285" y="757"/>
                </a:lnTo>
                <a:cubicBezTo>
                  <a:pt x="3313569" y="327800"/>
                  <a:pt x="3566160" y="822736"/>
                  <a:pt x="3566160" y="1376668"/>
                </a:cubicBezTo>
                <a:cubicBezTo>
                  <a:pt x="3566160" y="2361436"/>
                  <a:pt x="2767848" y="3159748"/>
                  <a:pt x="1783080" y="3159748"/>
                </a:cubicBezTo>
                <a:cubicBezTo>
                  <a:pt x="798312" y="3159748"/>
                  <a:pt x="0" y="2361436"/>
                  <a:pt x="0" y="1376668"/>
                </a:cubicBezTo>
                <a:cubicBezTo>
                  <a:pt x="0" y="822736"/>
                  <a:pt x="252591" y="327800"/>
                  <a:pt x="648876" y="7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Agrobacterium Tumefaciens Plant Pathogen, Bacterium #8002995">
            <a:extLst>
              <a:ext uri="{FF2B5EF4-FFF2-40B4-BE49-F238E27FC236}">
                <a16:creationId xmlns:a16="http://schemas.microsoft.com/office/drawing/2014/main" id="{B8A3BE61-BD64-114A-A705-7DDFE6677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34" r="8479" b="-2"/>
          <a:stretch/>
        </p:blipFill>
        <p:spPr bwMode="auto">
          <a:xfrm>
            <a:off x="4518135" y="10"/>
            <a:ext cx="3236976" cy="2995146"/>
          </a:xfrm>
          <a:custGeom>
            <a:avLst/>
            <a:gdLst/>
            <a:ahLst/>
            <a:cxnLst/>
            <a:rect l="l" t="t" r="r" b="b"/>
            <a:pathLst>
              <a:path w="3236976" h="2995156">
                <a:moveTo>
                  <a:pt x="770517" y="0"/>
                </a:moveTo>
                <a:lnTo>
                  <a:pt x="2466460" y="0"/>
                </a:lnTo>
                <a:lnTo>
                  <a:pt x="2523400" y="34592"/>
                </a:lnTo>
                <a:cubicBezTo>
                  <a:pt x="2953921" y="325446"/>
                  <a:pt x="3236976" y="818002"/>
                  <a:pt x="3236976" y="1376668"/>
                </a:cubicBezTo>
                <a:cubicBezTo>
                  <a:pt x="3236976" y="2270534"/>
                  <a:pt x="2512354" y="2995156"/>
                  <a:pt x="1618488" y="2995156"/>
                </a:cubicBezTo>
                <a:cubicBezTo>
                  <a:pt x="724622" y="2995156"/>
                  <a:pt x="0" y="2270534"/>
                  <a:pt x="0" y="1376668"/>
                </a:cubicBezTo>
                <a:cubicBezTo>
                  <a:pt x="0" y="818002"/>
                  <a:pt x="283056" y="325446"/>
                  <a:pt x="713576" y="34592"/>
                </a:cubicBezTo>
                <a:close/>
              </a:path>
            </a:pathLst>
          </a:custGeom>
          <a:noFill/>
          <a:extLst>
            <a:ext uri="{909E8E84-426E-40DD-AFC4-6F175D3DCCD1}">
              <a14:hiddenFill xmlns:a14="http://schemas.microsoft.com/office/drawing/2010/main">
                <a:solidFill>
                  <a:srgbClr val="FFFFFF"/>
                </a:solidFill>
              </a14:hiddenFill>
            </a:ext>
          </a:extLst>
        </p:spPr>
      </p:pic>
      <p:sp>
        <p:nvSpPr>
          <p:cNvPr id="1036" name="Freeform: Shape 80">
            <a:extLst>
              <a:ext uri="{FF2B5EF4-FFF2-40B4-BE49-F238E27FC236}">
                <a16:creationId xmlns:a16="http://schemas.microsoft.com/office/drawing/2014/main" id="{5E10DA6E-C3FF-4539-BF84-4775BB7E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4396" y="2042"/>
            <a:ext cx="3387604" cy="4183848"/>
          </a:xfrm>
          <a:custGeom>
            <a:avLst/>
            <a:gdLst>
              <a:gd name="connsiteX0" fmla="*/ 420128 w 3387604"/>
              <a:gd name="connsiteY0" fmla="*/ 0 h 4183848"/>
              <a:gd name="connsiteX1" fmla="*/ 3387604 w 3387604"/>
              <a:gd name="connsiteY1" fmla="*/ 0 h 4183848"/>
              <a:gd name="connsiteX2" fmla="*/ 3387604 w 3387604"/>
              <a:gd name="connsiteY2" fmla="*/ 4101530 h 4183848"/>
              <a:gd name="connsiteX3" fmla="*/ 3283372 w 3387604"/>
              <a:gd name="connsiteY3" fmla="*/ 4128330 h 4183848"/>
              <a:gd name="connsiteX4" fmla="*/ 2732648 w 3387604"/>
              <a:gd name="connsiteY4" fmla="*/ 4183848 h 4183848"/>
              <a:gd name="connsiteX5" fmla="*/ 0 w 3387604"/>
              <a:gd name="connsiteY5" fmla="*/ 1451200 h 4183848"/>
              <a:gd name="connsiteX6" fmla="*/ 329816 w 3387604"/>
              <a:gd name="connsiteY6" fmla="*/ 148658 h 41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7604" h="4183848">
                <a:moveTo>
                  <a:pt x="420128" y="0"/>
                </a:moveTo>
                <a:lnTo>
                  <a:pt x="3387604" y="0"/>
                </a:lnTo>
                <a:lnTo>
                  <a:pt x="3387604" y="4101530"/>
                </a:lnTo>
                <a:lnTo>
                  <a:pt x="3283372" y="4128330"/>
                </a:lnTo>
                <a:cubicBezTo>
                  <a:pt x="3105483" y="4164732"/>
                  <a:pt x="2921298" y="4183848"/>
                  <a:pt x="2732648" y="4183848"/>
                </a:cubicBezTo>
                <a:cubicBezTo>
                  <a:pt x="1223448" y="4183848"/>
                  <a:pt x="0" y="2960400"/>
                  <a:pt x="0" y="1451200"/>
                </a:cubicBezTo>
                <a:cubicBezTo>
                  <a:pt x="0" y="979575"/>
                  <a:pt x="119477" y="535856"/>
                  <a:pt x="329816" y="14865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Carrots: Planting, Growing, and Harvesting Carrots at Home | The Old  Farmer's Almanac">
            <a:extLst>
              <a:ext uri="{FF2B5EF4-FFF2-40B4-BE49-F238E27FC236}">
                <a16:creationId xmlns:a16="http://schemas.microsoft.com/office/drawing/2014/main" id="{BDA85917-505D-E34B-A3E6-F278C864F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23632" b="2"/>
          <a:stretch/>
        </p:blipFill>
        <p:spPr bwMode="auto">
          <a:xfrm>
            <a:off x="8967592" y="2042"/>
            <a:ext cx="3224421" cy="4020664"/>
          </a:xfrm>
          <a:custGeom>
            <a:avLst/>
            <a:gdLst/>
            <a:ahLst/>
            <a:cxnLst/>
            <a:rect l="l" t="t" r="r" b="b"/>
            <a:pathLst>
              <a:path w="3224421" h="4020664">
                <a:moveTo>
                  <a:pt x="449733" y="0"/>
                </a:moveTo>
                <a:lnTo>
                  <a:pt x="3224421" y="0"/>
                </a:lnTo>
                <a:lnTo>
                  <a:pt x="3224421" y="3933205"/>
                </a:lnTo>
                <a:lnTo>
                  <a:pt x="3087301" y="3968462"/>
                </a:lnTo>
                <a:cubicBezTo>
                  <a:pt x="2920035" y="4002689"/>
                  <a:pt x="2746849" y="4020664"/>
                  <a:pt x="2569464" y="4020664"/>
                </a:cubicBezTo>
                <a:cubicBezTo>
                  <a:pt x="1150388" y="4020664"/>
                  <a:pt x="0" y="2870276"/>
                  <a:pt x="0" y="1451200"/>
                </a:cubicBezTo>
                <a:cubicBezTo>
                  <a:pt x="0" y="919047"/>
                  <a:pt x="161773" y="424677"/>
                  <a:pt x="438824" y="1458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410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E3192-288A-D742-AA1A-4793458CE4C0}"/>
              </a:ext>
            </a:extLst>
          </p:cNvPr>
          <p:cNvSpPr>
            <a:spLocks noGrp="1"/>
          </p:cNvSpPr>
          <p:nvPr>
            <p:ph type="title"/>
          </p:nvPr>
        </p:nvSpPr>
        <p:spPr>
          <a:xfrm>
            <a:off x="496824" y="851515"/>
            <a:ext cx="5130795" cy="1461778"/>
          </a:xfrm>
        </p:spPr>
        <p:txBody>
          <a:bodyPr>
            <a:normAutofit/>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Goal of the project</a:t>
            </a:r>
            <a:endParaRPr lang="en-US" dirty="0"/>
          </a:p>
        </p:txBody>
      </p:sp>
      <p:sp>
        <p:nvSpPr>
          <p:cNvPr id="3" name="Content Placeholder 2">
            <a:extLst>
              <a:ext uri="{FF2B5EF4-FFF2-40B4-BE49-F238E27FC236}">
                <a16:creationId xmlns:a16="http://schemas.microsoft.com/office/drawing/2014/main" id="{9D1D9224-F502-C146-9974-F85A8AFD8FC8}"/>
              </a:ext>
            </a:extLst>
          </p:cNvPr>
          <p:cNvSpPr>
            <a:spLocks noGrp="1"/>
          </p:cNvSpPr>
          <p:nvPr>
            <p:ph idx="1"/>
          </p:nvPr>
        </p:nvSpPr>
        <p:spPr>
          <a:xfrm>
            <a:off x="338495" y="2788622"/>
            <a:ext cx="5869800" cy="1891661"/>
          </a:xfrm>
        </p:spPr>
        <p:txBody>
          <a:bodyPr>
            <a:normAutofit/>
          </a:bodyPr>
          <a:lstStyle/>
          <a:p>
            <a:pPr>
              <a:buFontTx/>
              <a:buChar char="-"/>
            </a:pPr>
            <a:r>
              <a:rPr lang="en-US" sz="2400" dirty="0">
                <a:latin typeface="Helvetica" pitchFamily="2" charset="0"/>
              </a:rPr>
              <a:t>To find the combinations of parameters involved that will give the highest percentage of polyacetylene content for  our stable transformation </a:t>
            </a:r>
          </a:p>
          <a:p>
            <a:pPr marL="0" indent="0">
              <a:buNone/>
            </a:pPr>
            <a:endParaRPr lang="en-US" sz="2400" dirty="0"/>
          </a:p>
          <a:p>
            <a:pPr marL="0" indent="0">
              <a:buNone/>
            </a:pPr>
            <a:endParaRPr lang="en-US" sz="2400" dirty="0"/>
          </a:p>
          <a:p>
            <a:pPr marL="514350" indent="-514350">
              <a:buAutoNum type="arabicPeriod"/>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26" name="Freeform: Shape 25">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Graphic 18" descr="Soccer Goal with solid fill">
            <a:extLst>
              <a:ext uri="{FF2B5EF4-FFF2-40B4-BE49-F238E27FC236}">
                <a16:creationId xmlns:a16="http://schemas.microsoft.com/office/drawing/2014/main" id="{2A2EB528-2E35-E146-9A56-4F0C466ACA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5" name="Slide Number Placeholder 4">
            <a:extLst>
              <a:ext uri="{FF2B5EF4-FFF2-40B4-BE49-F238E27FC236}">
                <a16:creationId xmlns:a16="http://schemas.microsoft.com/office/drawing/2014/main" id="{CCFA37E6-7C11-5545-A28A-4ADF22F4C2D8}"/>
              </a:ext>
            </a:extLst>
          </p:cNvPr>
          <p:cNvSpPr>
            <a:spLocks noGrp="1"/>
          </p:cNvSpPr>
          <p:nvPr>
            <p:ph type="sldNum" sz="quarter" idx="12"/>
          </p:nvPr>
        </p:nvSpPr>
        <p:spPr/>
        <p:txBody>
          <a:bodyPr/>
          <a:lstStyle/>
          <a:p>
            <a:fld id="{0505FD95-DC15-E64F-829D-BB48A5A81A77}" type="slidenum">
              <a:rPr lang="en-US" smtClean="0"/>
              <a:t>10</a:t>
            </a:fld>
            <a:endParaRPr lang="en-US"/>
          </a:p>
        </p:txBody>
      </p:sp>
    </p:spTree>
    <p:extLst>
      <p:ext uri="{BB962C8B-B14F-4D97-AF65-F5344CB8AC3E}">
        <p14:creationId xmlns:p14="http://schemas.microsoft.com/office/powerpoint/2010/main" val="177884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F722-F7D0-E249-9712-9BC4F249A782}"/>
              </a:ext>
            </a:extLst>
          </p:cNvPr>
          <p:cNvSpPr>
            <a:spLocks noGrp="1"/>
          </p:cNvSpPr>
          <p:nvPr>
            <p:ph type="title"/>
          </p:nvPr>
        </p:nvSpPr>
        <p:spPr>
          <a:xfrm>
            <a:off x="785523" y="354393"/>
            <a:ext cx="10515600" cy="1325563"/>
          </a:xfrm>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Flow of operation </a:t>
            </a:r>
            <a:endParaRPr lang="en-US" dirty="0"/>
          </a:p>
        </p:txBody>
      </p:sp>
      <p:pic>
        <p:nvPicPr>
          <p:cNvPr id="5" name="Picture 4" descr="Diagram&#10;&#10;Description automatically generated">
            <a:extLst>
              <a:ext uri="{FF2B5EF4-FFF2-40B4-BE49-F238E27FC236}">
                <a16:creationId xmlns:a16="http://schemas.microsoft.com/office/drawing/2014/main" id="{3AC7F062-616F-1B44-99E4-A9B03E46A447}"/>
              </a:ext>
            </a:extLst>
          </p:cNvPr>
          <p:cNvPicPr>
            <a:picLocks noChangeAspect="1"/>
          </p:cNvPicPr>
          <p:nvPr/>
        </p:nvPicPr>
        <p:blipFill>
          <a:blip r:embed="rId3"/>
          <a:stretch>
            <a:fillRect/>
          </a:stretch>
        </p:blipFill>
        <p:spPr>
          <a:xfrm>
            <a:off x="785523" y="1491220"/>
            <a:ext cx="9291089" cy="2475442"/>
          </a:xfrm>
          <a:prstGeom prst="rect">
            <a:avLst/>
          </a:prstGeom>
        </p:spPr>
      </p:pic>
      <p:sp>
        <p:nvSpPr>
          <p:cNvPr id="13" name="Content Placeholder 2">
            <a:extLst>
              <a:ext uri="{FF2B5EF4-FFF2-40B4-BE49-F238E27FC236}">
                <a16:creationId xmlns:a16="http://schemas.microsoft.com/office/drawing/2014/main" id="{3B29DDD8-457F-A248-853A-AD6268DCC0CD}"/>
              </a:ext>
            </a:extLst>
          </p:cNvPr>
          <p:cNvSpPr>
            <a:spLocks noGrp="1"/>
          </p:cNvSpPr>
          <p:nvPr>
            <p:ph idx="1"/>
          </p:nvPr>
        </p:nvSpPr>
        <p:spPr>
          <a:xfrm>
            <a:off x="785523" y="4129059"/>
            <a:ext cx="8568542" cy="2475442"/>
          </a:xfrm>
        </p:spPr>
        <p:txBody>
          <a:bodyPr/>
          <a:lstStyle/>
          <a:p>
            <a:pPr marL="0" indent="0">
              <a:buNone/>
            </a:pPr>
            <a:r>
              <a:rPr lang="en-US" sz="2000" dirty="0">
                <a:latin typeface="Helvetica" pitchFamily="2" charset="0"/>
              </a:rPr>
              <a:t>Data science pipeline is followed: </a:t>
            </a:r>
          </a:p>
          <a:p>
            <a:pPr marL="514350" indent="-514350">
              <a:buAutoNum type="arabicPeriod"/>
            </a:pPr>
            <a:r>
              <a:rPr lang="en-US" sz="2000" dirty="0">
                <a:latin typeface="Helvetica" pitchFamily="2" charset="0"/>
              </a:rPr>
              <a:t>Obtaining data (O)</a:t>
            </a:r>
          </a:p>
          <a:p>
            <a:pPr marL="514350" indent="-514350">
              <a:buAutoNum type="arabicPeriod"/>
            </a:pPr>
            <a:r>
              <a:rPr lang="en-US" sz="2000" dirty="0">
                <a:latin typeface="Helvetica" pitchFamily="2" charset="0"/>
              </a:rPr>
              <a:t>Scrubbing/Cleaning data (S)</a:t>
            </a:r>
          </a:p>
          <a:p>
            <a:pPr marL="514350" indent="-514350">
              <a:buAutoNum type="arabicPeriod"/>
            </a:pPr>
            <a:r>
              <a:rPr lang="en-US" sz="2000" dirty="0">
                <a:latin typeface="Helvetica" pitchFamily="2" charset="0"/>
              </a:rPr>
              <a:t>Exploring/Visualizing data (E) </a:t>
            </a:r>
          </a:p>
          <a:p>
            <a:pPr marL="514350" indent="-514350">
              <a:buAutoNum type="arabicPeriod"/>
            </a:pPr>
            <a:r>
              <a:rPr lang="en-US" sz="2000" dirty="0">
                <a:latin typeface="Helvetica" pitchFamily="2" charset="0"/>
              </a:rPr>
              <a:t>Modeling data (M)</a:t>
            </a:r>
          </a:p>
          <a:p>
            <a:pPr marL="514350" indent="-514350">
              <a:buAutoNum type="arabicPeriod"/>
            </a:pPr>
            <a:r>
              <a:rPr lang="en-US" sz="2000" dirty="0">
                <a:latin typeface="Helvetica" pitchFamily="2" charset="0"/>
              </a:rPr>
              <a:t>Interpreting data (N)</a:t>
            </a:r>
          </a:p>
          <a:p>
            <a:pPr marL="0" indent="0">
              <a:buNone/>
            </a:pPr>
            <a:endParaRPr lang="en-US" dirty="0"/>
          </a:p>
        </p:txBody>
      </p:sp>
      <p:sp>
        <p:nvSpPr>
          <p:cNvPr id="8" name="TextBox 7">
            <a:extLst>
              <a:ext uri="{FF2B5EF4-FFF2-40B4-BE49-F238E27FC236}">
                <a16:creationId xmlns:a16="http://schemas.microsoft.com/office/drawing/2014/main" id="{F89988E1-0A68-2B4C-ACF2-D4B27AC6D38C}"/>
              </a:ext>
            </a:extLst>
          </p:cNvPr>
          <p:cNvSpPr txBox="1"/>
          <p:nvPr/>
        </p:nvSpPr>
        <p:spPr>
          <a:xfrm>
            <a:off x="8399612" y="3944393"/>
            <a:ext cx="1490345" cy="369332"/>
          </a:xfrm>
          <a:prstGeom prst="rect">
            <a:avLst/>
          </a:prstGeom>
          <a:noFill/>
        </p:spPr>
        <p:txBody>
          <a:bodyPr wrap="square" rtlCol="0">
            <a:spAutoFit/>
          </a:bodyPr>
          <a:lstStyle/>
          <a:p>
            <a:r>
              <a:rPr lang="en-US" b="1" dirty="0"/>
              <a:t> </a:t>
            </a:r>
            <a:r>
              <a:rPr lang="en-US" sz="1000" i="1" dirty="0">
                <a:hlinkClick r:id="rId4">
                  <a:extLst>
                    <a:ext uri="{A12FA001-AC4F-418D-AE19-62706E023703}">
                      <ahyp:hlinkClr xmlns:ahyp="http://schemas.microsoft.com/office/drawing/2018/hyperlinkcolor" val="tx"/>
                    </a:ext>
                  </a:extLst>
                </a:hlinkClick>
              </a:rPr>
              <a:t>Vinit Saini</a:t>
            </a:r>
            <a:r>
              <a:rPr lang="en-US" sz="1000" i="1" dirty="0"/>
              <a:t> @ </a:t>
            </a:r>
            <a:r>
              <a:rPr lang="en-US" sz="1000" i="1" dirty="0" err="1"/>
              <a:t>dzone.com</a:t>
            </a:r>
            <a:endParaRPr lang="en-US" sz="1000" i="1" dirty="0"/>
          </a:p>
        </p:txBody>
      </p:sp>
      <p:sp>
        <p:nvSpPr>
          <p:cNvPr id="3" name="TextBox 2">
            <a:extLst>
              <a:ext uri="{FF2B5EF4-FFF2-40B4-BE49-F238E27FC236}">
                <a16:creationId xmlns:a16="http://schemas.microsoft.com/office/drawing/2014/main" id="{F44B3AC7-AA59-6447-95D7-1110613F73D0}"/>
              </a:ext>
            </a:extLst>
          </p:cNvPr>
          <p:cNvSpPr txBox="1"/>
          <p:nvPr/>
        </p:nvSpPr>
        <p:spPr>
          <a:xfrm>
            <a:off x="4960804" y="1842353"/>
            <a:ext cx="1313180" cy="461665"/>
          </a:xfrm>
          <a:prstGeom prst="rect">
            <a:avLst/>
          </a:prstGeom>
          <a:noFill/>
        </p:spPr>
        <p:txBody>
          <a:bodyPr wrap="none" rtlCol="0">
            <a:spAutoFit/>
          </a:bodyPr>
          <a:lstStyle/>
          <a:p>
            <a:r>
              <a:rPr lang="en-US" sz="2400" dirty="0">
                <a:latin typeface="Helvetica" pitchFamily="2" charset="0"/>
              </a:rPr>
              <a:t>OSEMN</a:t>
            </a:r>
          </a:p>
        </p:txBody>
      </p:sp>
      <p:sp>
        <p:nvSpPr>
          <p:cNvPr id="6" name="Slide Number Placeholder 5">
            <a:extLst>
              <a:ext uri="{FF2B5EF4-FFF2-40B4-BE49-F238E27FC236}">
                <a16:creationId xmlns:a16="http://schemas.microsoft.com/office/drawing/2014/main" id="{51F052C3-583E-374B-8AA2-9788CA9A10AA}"/>
              </a:ext>
            </a:extLst>
          </p:cNvPr>
          <p:cNvSpPr>
            <a:spLocks noGrp="1"/>
          </p:cNvSpPr>
          <p:nvPr>
            <p:ph type="sldNum" sz="quarter" idx="12"/>
          </p:nvPr>
        </p:nvSpPr>
        <p:spPr/>
        <p:txBody>
          <a:bodyPr/>
          <a:lstStyle/>
          <a:p>
            <a:fld id="{0505FD95-DC15-E64F-829D-BB48A5A81A77}" type="slidenum">
              <a:rPr lang="en-US" smtClean="0"/>
              <a:t>11</a:t>
            </a:fld>
            <a:endParaRPr lang="en-US"/>
          </a:p>
        </p:txBody>
      </p:sp>
    </p:spTree>
    <p:extLst>
      <p:ext uri="{BB962C8B-B14F-4D97-AF65-F5344CB8AC3E}">
        <p14:creationId xmlns:p14="http://schemas.microsoft.com/office/powerpoint/2010/main" val="140866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wipe(left)">
                                      <p:cBhvr>
                                        <p:cTn id="10" dur="500"/>
                                        <p:tgtEl>
                                          <p:spTgt spid="1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wipe(left)">
                                      <p:cBhvr>
                                        <p:cTn id="13" dur="500"/>
                                        <p:tgtEl>
                                          <p:spTgt spid="1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wipe(left)">
                                      <p:cBhvr>
                                        <p:cTn id="16" dur="500"/>
                                        <p:tgtEl>
                                          <p:spTgt spid="1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wipe(left)">
                                      <p:cBhvr>
                                        <p:cTn id="19" dur="500"/>
                                        <p:tgtEl>
                                          <p:spTgt spid="13">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wipe(left)">
                                      <p:cBhvr>
                                        <p:cTn id="2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CE6E0-6610-A347-8B90-F669BE1ED264}"/>
              </a:ext>
            </a:extLst>
          </p:cNvPr>
          <p:cNvSpPr>
            <a:spLocks noGrp="1"/>
          </p:cNvSpPr>
          <p:nvPr>
            <p:ph type="title"/>
          </p:nvPr>
        </p:nvSpPr>
        <p:spPr>
          <a:xfrm>
            <a:off x="452501" y="692807"/>
            <a:ext cx="5613822" cy="849722"/>
          </a:xfrm>
        </p:spPr>
        <p:txBody>
          <a:bodyPr anchor="b">
            <a:normAutofit/>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Data</a:t>
            </a:r>
            <a:endParaRPr lang="en-US" dirty="0"/>
          </a:p>
        </p:txBody>
      </p:sp>
      <p:sp>
        <p:nvSpPr>
          <p:cNvPr id="77" name="Freeform: Shape 76">
            <a:extLst>
              <a:ext uri="{FF2B5EF4-FFF2-40B4-BE49-F238E27FC236}">
                <a16:creationId xmlns:a16="http://schemas.microsoft.com/office/drawing/2014/main" id="{A94A2FC9-6D19-473C-B868-99FDB204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6077" y="435547"/>
            <a:ext cx="1969483" cy="1775389"/>
          </a:xfrm>
          <a:custGeom>
            <a:avLst/>
            <a:gdLst>
              <a:gd name="connsiteX0" fmla="*/ 530616 w 1859834"/>
              <a:gd name="connsiteY0" fmla="*/ 0 h 1676546"/>
              <a:gd name="connsiteX1" fmla="*/ 1331006 w 1859834"/>
              <a:gd name="connsiteY1" fmla="*/ 0 h 1676546"/>
              <a:gd name="connsiteX2" fmla="*/ 1445347 w 1859834"/>
              <a:gd name="connsiteY2" fmla="*/ 65415 h 1676546"/>
              <a:gd name="connsiteX3" fmla="*/ 1845541 w 1859834"/>
              <a:gd name="connsiteY3" fmla="*/ 770436 h 1676546"/>
              <a:gd name="connsiteX4" fmla="*/ 1845541 w 1859834"/>
              <a:gd name="connsiteY4" fmla="*/ 906111 h 1676546"/>
              <a:gd name="connsiteX5" fmla="*/ 1445347 w 1859834"/>
              <a:gd name="connsiteY5" fmla="*/ 1611131 h 1676546"/>
              <a:gd name="connsiteX6" fmla="*/ 1331006 w 1859834"/>
              <a:gd name="connsiteY6" fmla="*/ 1676546 h 1676546"/>
              <a:gd name="connsiteX7" fmla="*/ 530616 w 1859834"/>
              <a:gd name="connsiteY7" fmla="*/ 1676546 h 1676546"/>
              <a:gd name="connsiteX8" fmla="*/ 416275 w 1859834"/>
              <a:gd name="connsiteY8" fmla="*/ 1611131 h 1676546"/>
              <a:gd name="connsiteX9" fmla="*/ 16080 w 1859834"/>
              <a:gd name="connsiteY9" fmla="*/ 906111 h 1676546"/>
              <a:gd name="connsiteX10" fmla="*/ 16080 w 1859834"/>
              <a:gd name="connsiteY10" fmla="*/ 770436 h 1676546"/>
              <a:gd name="connsiteX11" fmla="*/ 416275 w 1859834"/>
              <a:gd name="connsiteY11" fmla="*/ 65415 h 1676546"/>
              <a:gd name="connsiteX12" fmla="*/ 530616 w 1859834"/>
              <a:gd name="connsiteY12" fmla="*/ 0 h 167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834" h="1676546">
                <a:moveTo>
                  <a:pt x="530616" y="0"/>
                </a:moveTo>
                <a:cubicBezTo>
                  <a:pt x="1331006" y="0"/>
                  <a:pt x="1331006" y="0"/>
                  <a:pt x="1331006" y="0"/>
                </a:cubicBezTo>
                <a:cubicBezTo>
                  <a:pt x="1371502" y="0"/>
                  <a:pt x="1423909" y="29073"/>
                  <a:pt x="1445347" y="65415"/>
                </a:cubicBezTo>
                <a:cubicBezTo>
                  <a:pt x="1845541" y="770436"/>
                  <a:pt x="1845541" y="770436"/>
                  <a:pt x="1845541" y="770436"/>
                </a:cubicBezTo>
                <a:cubicBezTo>
                  <a:pt x="1864599" y="809200"/>
                  <a:pt x="1864599" y="867346"/>
                  <a:pt x="1845541" y="906111"/>
                </a:cubicBezTo>
                <a:cubicBezTo>
                  <a:pt x="1445347" y="1611131"/>
                  <a:pt x="1445347" y="1611131"/>
                  <a:pt x="1445347" y="1611131"/>
                </a:cubicBezTo>
                <a:cubicBezTo>
                  <a:pt x="1423909" y="1647474"/>
                  <a:pt x="1371502" y="1676546"/>
                  <a:pt x="1331006" y="1676546"/>
                </a:cubicBezTo>
                <a:lnTo>
                  <a:pt x="530616" y="1676546"/>
                </a:lnTo>
                <a:cubicBezTo>
                  <a:pt x="487738" y="1676546"/>
                  <a:pt x="435332" y="1647474"/>
                  <a:pt x="416275" y="1611131"/>
                </a:cubicBezTo>
                <a:cubicBezTo>
                  <a:pt x="16080" y="906111"/>
                  <a:pt x="16080" y="906111"/>
                  <a:pt x="16080" y="906111"/>
                </a:cubicBezTo>
                <a:cubicBezTo>
                  <a:pt x="-5359" y="867346"/>
                  <a:pt x="-5359" y="809200"/>
                  <a:pt x="16080" y="770436"/>
                </a:cubicBezTo>
                <a:cubicBezTo>
                  <a:pt x="416275" y="65415"/>
                  <a:pt x="416275" y="65415"/>
                  <a:pt x="416275" y="65415"/>
                </a:cubicBezTo>
                <a:cubicBezTo>
                  <a:pt x="435332" y="29073"/>
                  <a:pt x="487738" y="0"/>
                  <a:pt x="530616"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401C768-CDA9-2C4C-BF5A-D3B20A20404D}"/>
              </a:ext>
            </a:extLst>
          </p:cNvPr>
          <p:cNvSpPr>
            <a:spLocks noGrp="1"/>
          </p:cNvSpPr>
          <p:nvPr>
            <p:ph idx="1"/>
          </p:nvPr>
        </p:nvSpPr>
        <p:spPr>
          <a:xfrm>
            <a:off x="451782" y="2090680"/>
            <a:ext cx="5216386" cy="3461454"/>
          </a:xfrm>
        </p:spPr>
        <p:txBody>
          <a:bodyPr anchor="t">
            <a:normAutofit/>
          </a:bodyPr>
          <a:lstStyle/>
          <a:p>
            <a:pPr marL="0" indent="0">
              <a:buNone/>
            </a:pPr>
            <a:r>
              <a:rPr lang="en-US" sz="2400" dirty="0">
                <a:latin typeface="Helvetica" pitchFamily="2" charset="0"/>
              </a:rPr>
              <a:t>- Project sheet including metadata and versions</a:t>
            </a:r>
          </a:p>
          <a:p>
            <a:endParaRPr lang="en-US" sz="2400" dirty="0">
              <a:latin typeface="Helvetica" pitchFamily="2" charset="0"/>
            </a:endParaRPr>
          </a:p>
          <a:p>
            <a:pPr marL="0" indent="0">
              <a:buNone/>
            </a:pPr>
            <a:r>
              <a:rPr lang="en-US" sz="2400" dirty="0">
                <a:latin typeface="Helvetica" pitchFamily="2" charset="0"/>
              </a:rPr>
              <a:t>- Version 2-1 in .csv format</a:t>
            </a:r>
          </a:p>
          <a:p>
            <a:pPr marL="0" indent="0">
              <a:buNone/>
            </a:pPr>
            <a:r>
              <a:rPr lang="en-US" sz="2400" dirty="0">
                <a:latin typeface="Helvetica" pitchFamily="2" charset="0"/>
              </a:rPr>
              <a:t>(used </a:t>
            </a:r>
            <a:r>
              <a:rPr lang="en-US" sz="2400" dirty="0" err="1">
                <a:latin typeface="Helvetica" pitchFamily="2" charset="0"/>
              </a:rPr>
              <a:t>OpenRefine</a:t>
            </a:r>
            <a:r>
              <a:rPr lang="en-US" sz="2400" dirty="0">
                <a:latin typeface="Helvetica" pitchFamily="2" charset="0"/>
              </a:rPr>
              <a:t>      )</a:t>
            </a:r>
            <a:endParaRPr lang="en-US" sz="2400" dirty="0"/>
          </a:p>
          <a:p>
            <a:endParaRPr lang="en-US" sz="2400" dirty="0"/>
          </a:p>
          <a:p>
            <a:endParaRPr lang="en-US" sz="2400" dirty="0"/>
          </a:p>
        </p:txBody>
      </p:sp>
      <p:sp>
        <p:nvSpPr>
          <p:cNvPr id="79" name="Freeform: Shape 78">
            <a:extLst>
              <a:ext uri="{FF2B5EF4-FFF2-40B4-BE49-F238E27FC236}">
                <a16:creationId xmlns:a16="http://schemas.microsoft.com/office/drawing/2014/main" id="{8BED0409-854E-49C4-876E-A78C6D881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329" y="2391339"/>
            <a:ext cx="4295423" cy="4226565"/>
          </a:xfrm>
          <a:custGeom>
            <a:avLst/>
            <a:gdLst>
              <a:gd name="connsiteX0" fmla="*/ 2353286 w 3293367"/>
              <a:gd name="connsiteY0" fmla="*/ 2104683 h 3240573"/>
              <a:gd name="connsiteX1" fmla="*/ 2868450 w 3293367"/>
              <a:gd name="connsiteY1" fmla="*/ 2104683 h 3240573"/>
              <a:gd name="connsiteX2" fmla="*/ 2892703 w 3293367"/>
              <a:gd name="connsiteY2" fmla="*/ 2107904 h 3240573"/>
              <a:gd name="connsiteX3" fmla="*/ 2909383 w 3293367"/>
              <a:gd name="connsiteY3" fmla="*/ 2114898 h 3240573"/>
              <a:gd name="connsiteX4" fmla="*/ 2899189 w 3293367"/>
              <a:gd name="connsiteY4" fmla="*/ 2132529 h 3240573"/>
              <a:gd name="connsiteX5" fmla="*/ 2538022 w 3293367"/>
              <a:gd name="connsiteY5" fmla="*/ 2757176 h 3240573"/>
              <a:gd name="connsiteX6" fmla="*/ 2322847 w 3293367"/>
              <a:gd name="connsiteY6" fmla="*/ 2882232 h 3240573"/>
              <a:gd name="connsiteX7" fmla="*/ 2149884 w 3293367"/>
              <a:gd name="connsiteY7" fmla="*/ 2882232 h 3240573"/>
              <a:gd name="connsiteX8" fmla="*/ 2129707 w 3293367"/>
              <a:gd name="connsiteY8" fmla="*/ 2882232 h 3240573"/>
              <a:gd name="connsiteX9" fmla="*/ 2110453 w 3293367"/>
              <a:gd name="connsiteY9" fmla="*/ 2849077 h 3240573"/>
              <a:gd name="connsiteX10" fmla="*/ 2016148 w 3293367"/>
              <a:gd name="connsiteY10" fmla="*/ 2686675 h 3240573"/>
              <a:gd name="connsiteX11" fmla="*/ 2016148 w 3293367"/>
              <a:gd name="connsiteY11" fmla="*/ 2595774 h 3240573"/>
              <a:gd name="connsiteX12" fmla="*/ 2274287 w 3293367"/>
              <a:gd name="connsiteY12" fmla="*/ 2151242 h 3240573"/>
              <a:gd name="connsiteX13" fmla="*/ 2353286 w 3293367"/>
              <a:gd name="connsiteY13" fmla="*/ 2104683 h 3240573"/>
              <a:gd name="connsiteX14" fmla="*/ 939150 w 3293367"/>
              <a:gd name="connsiteY14" fmla="*/ 0 h 3240573"/>
              <a:gd name="connsiteX15" fmla="*/ 2322847 w 3293367"/>
              <a:gd name="connsiteY15" fmla="*/ 0 h 3240573"/>
              <a:gd name="connsiteX16" fmla="*/ 2538022 w 3293367"/>
              <a:gd name="connsiteY16" fmla="*/ 125055 h 3240573"/>
              <a:gd name="connsiteX17" fmla="*/ 3228376 w 3293367"/>
              <a:gd name="connsiteY17" fmla="*/ 1319038 h 3240573"/>
              <a:gd name="connsiteX18" fmla="*/ 3228376 w 3293367"/>
              <a:gd name="connsiteY18" fmla="*/ 1563194 h 3240573"/>
              <a:gd name="connsiteX19" fmla="*/ 2972043 w 3293367"/>
              <a:gd name="connsiteY19" fmla="*/ 2006528 h 3240573"/>
              <a:gd name="connsiteX20" fmla="*/ 2950440 w 3293367"/>
              <a:gd name="connsiteY20" fmla="*/ 2043890 h 3240573"/>
              <a:gd name="connsiteX21" fmla="*/ 2951200 w 3293367"/>
              <a:gd name="connsiteY21" fmla="*/ 2044209 h 3240573"/>
              <a:gd name="connsiteX22" fmla="*/ 2989324 w 3293367"/>
              <a:gd name="connsiteY22" fmla="*/ 2082660 h 3240573"/>
              <a:gd name="connsiteX23" fmla="*/ 3279247 w 3293367"/>
              <a:gd name="connsiteY23" fmla="*/ 2584089 h 3240573"/>
              <a:gd name="connsiteX24" fmla="*/ 3279247 w 3293367"/>
              <a:gd name="connsiteY24" fmla="*/ 2686626 h 3240573"/>
              <a:gd name="connsiteX25" fmla="*/ 2989324 w 3293367"/>
              <a:gd name="connsiteY25" fmla="*/ 3188054 h 3240573"/>
              <a:gd name="connsiteX26" fmla="*/ 2898957 w 3293367"/>
              <a:gd name="connsiteY26" fmla="*/ 3240573 h 3240573"/>
              <a:gd name="connsiteX27" fmla="*/ 2317855 w 3293367"/>
              <a:gd name="connsiteY27" fmla="*/ 3240573 h 3240573"/>
              <a:gd name="connsiteX28" fmla="*/ 2228744 w 3293367"/>
              <a:gd name="connsiteY28" fmla="*/ 3188054 h 3240573"/>
              <a:gd name="connsiteX29" fmla="*/ 2072563 w 3293367"/>
              <a:gd name="connsiteY29" fmla="*/ 2919100 h 3240573"/>
              <a:gd name="connsiteX30" fmla="*/ 2054920 w 3293367"/>
              <a:gd name="connsiteY30" fmla="*/ 2888716 h 3240573"/>
              <a:gd name="connsiteX31" fmla="*/ 2068802 w 3293367"/>
              <a:gd name="connsiteY31" fmla="*/ 2888716 h 3240573"/>
              <a:gd name="connsiteX32" fmla="*/ 2134418 w 3293367"/>
              <a:gd name="connsiteY32" fmla="*/ 2888716 h 3240573"/>
              <a:gd name="connsiteX33" fmla="*/ 2162922 w 3293367"/>
              <a:gd name="connsiteY33" fmla="*/ 2937803 h 3240573"/>
              <a:gd name="connsiteX34" fmla="*/ 2271824 w 3293367"/>
              <a:gd name="connsiteY34" fmla="*/ 3125340 h 3240573"/>
              <a:gd name="connsiteX35" fmla="*/ 2350824 w 3293367"/>
              <a:gd name="connsiteY35" fmla="*/ 3171900 h 3240573"/>
              <a:gd name="connsiteX36" fmla="*/ 2865989 w 3293367"/>
              <a:gd name="connsiteY36" fmla="*/ 3171900 h 3240573"/>
              <a:gd name="connsiteX37" fmla="*/ 2946100 w 3293367"/>
              <a:gd name="connsiteY37" fmla="*/ 3125340 h 3240573"/>
              <a:gd name="connsiteX38" fmla="*/ 3203126 w 3293367"/>
              <a:gd name="connsiteY38" fmla="*/ 2680809 h 3240573"/>
              <a:gd name="connsiteX39" fmla="*/ 3203126 w 3293367"/>
              <a:gd name="connsiteY39" fmla="*/ 2589906 h 3240573"/>
              <a:gd name="connsiteX40" fmla="*/ 2946100 w 3293367"/>
              <a:gd name="connsiteY40" fmla="*/ 2145375 h 3240573"/>
              <a:gd name="connsiteX41" fmla="*/ 2912303 w 3293367"/>
              <a:gd name="connsiteY41" fmla="*/ 2111287 h 3240573"/>
              <a:gd name="connsiteX42" fmla="*/ 2908392 w 3293367"/>
              <a:gd name="connsiteY42" fmla="*/ 2109648 h 3240573"/>
              <a:gd name="connsiteX43" fmla="*/ 2929357 w 3293367"/>
              <a:gd name="connsiteY43" fmla="*/ 2073390 h 3240573"/>
              <a:gd name="connsiteX44" fmla="*/ 2944948 w 3293367"/>
              <a:gd name="connsiteY44" fmla="*/ 2046424 h 3240573"/>
              <a:gd name="connsiteX45" fmla="*/ 2928777 w 3293367"/>
              <a:gd name="connsiteY45" fmla="*/ 2039643 h 3240573"/>
              <a:gd name="connsiteX46" fmla="*/ 2901420 w 3293367"/>
              <a:gd name="connsiteY46" fmla="*/ 2036009 h 3240573"/>
              <a:gd name="connsiteX47" fmla="*/ 2320317 w 3293367"/>
              <a:gd name="connsiteY47" fmla="*/ 2036009 h 3240573"/>
              <a:gd name="connsiteX48" fmla="*/ 2231207 w 3293367"/>
              <a:gd name="connsiteY48" fmla="*/ 2088527 h 3240573"/>
              <a:gd name="connsiteX49" fmla="*/ 1940028 w 3293367"/>
              <a:gd name="connsiteY49" fmla="*/ 2589956 h 3240573"/>
              <a:gd name="connsiteX50" fmla="*/ 1940028 w 3293367"/>
              <a:gd name="connsiteY50" fmla="*/ 2692493 h 3240573"/>
              <a:gd name="connsiteX51" fmla="*/ 2036139 w 3293367"/>
              <a:gd name="connsiteY51" fmla="*/ 2858003 h 3240573"/>
              <a:gd name="connsiteX52" fmla="*/ 2050209 w 3293367"/>
              <a:gd name="connsiteY52" fmla="*/ 2882232 h 3240573"/>
              <a:gd name="connsiteX53" fmla="*/ 1985031 w 3293367"/>
              <a:gd name="connsiteY53" fmla="*/ 2882232 h 3240573"/>
              <a:gd name="connsiteX54" fmla="*/ 939150 w 3293367"/>
              <a:gd name="connsiteY54" fmla="*/ 2882232 h 3240573"/>
              <a:gd name="connsiteX55" fmla="*/ 726963 w 3293367"/>
              <a:gd name="connsiteY55" fmla="*/ 2757176 h 3240573"/>
              <a:gd name="connsiteX56" fmla="*/ 33622 w 3293367"/>
              <a:gd name="connsiteY56" fmla="*/ 1563194 h 3240573"/>
              <a:gd name="connsiteX57" fmla="*/ 33622 w 3293367"/>
              <a:gd name="connsiteY57" fmla="*/ 1319038 h 3240573"/>
              <a:gd name="connsiteX58" fmla="*/ 726963 w 3293367"/>
              <a:gd name="connsiteY58" fmla="*/ 125055 h 3240573"/>
              <a:gd name="connsiteX59" fmla="*/ 939150 w 3293367"/>
              <a:gd name="connsiteY59" fmla="*/ 0 h 324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367" h="3240573">
                <a:moveTo>
                  <a:pt x="2353286" y="2104683"/>
                </a:moveTo>
                <a:cubicBezTo>
                  <a:pt x="2353286" y="2104683"/>
                  <a:pt x="2353286" y="2104683"/>
                  <a:pt x="2868450" y="2104683"/>
                </a:cubicBezTo>
                <a:cubicBezTo>
                  <a:pt x="2876795" y="2104683"/>
                  <a:pt x="2884932" y="2105791"/>
                  <a:pt x="2892703" y="2107904"/>
                </a:cubicBezTo>
                <a:lnTo>
                  <a:pt x="2909383" y="2114898"/>
                </a:lnTo>
                <a:lnTo>
                  <a:pt x="2899189" y="2132529"/>
                </a:lnTo>
                <a:cubicBezTo>
                  <a:pt x="2807017" y="2291942"/>
                  <a:pt x="2689037" y="2495992"/>
                  <a:pt x="2538022" y="2757176"/>
                </a:cubicBezTo>
                <a:cubicBezTo>
                  <a:pt x="2493195" y="2834591"/>
                  <a:pt x="2412503" y="2882232"/>
                  <a:pt x="2322847" y="2882232"/>
                </a:cubicBezTo>
                <a:cubicBezTo>
                  <a:pt x="2322847" y="2882232"/>
                  <a:pt x="2322847" y="2882232"/>
                  <a:pt x="2149884" y="2882232"/>
                </a:cubicBezTo>
                <a:lnTo>
                  <a:pt x="2129707" y="2882232"/>
                </a:lnTo>
                <a:lnTo>
                  <a:pt x="2110453" y="2849077"/>
                </a:lnTo>
                <a:cubicBezTo>
                  <a:pt x="2083644" y="2802909"/>
                  <a:pt x="2052449" y="2749188"/>
                  <a:pt x="2016148" y="2686675"/>
                </a:cubicBezTo>
                <a:cubicBezTo>
                  <a:pt x="1999459" y="2658961"/>
                  <a:pt x="1999459" y="2623488"/>
                  <a:pt x="2016148" y="2595774"/>
                </a:cubicBezTo>
                <a:cubicBezTo>
                  <a:pt x="2016148" y="2595774"/>
                  <a:pt x="2016148" y="2595774"/>
                  <a:pt x="2274287" y="2151242"/>
                </a:cubicBezTo>
                <a:cubicBezTo>
                  <a:pt x="2289865" y="2122420"/>
                  <a:pt x="2321018" y="2104683"/>
                  <a:pt x="2353286" y="2104683"/>
                </a:cubicBezTo>
                <a:close/>
                <a:moveTo>
                  <a:pt x="939150" y="0"/>
                </a:moveTo>
                <a:cubicBezTo>
                  <a:pt x="939150" y="0"/>
                  <a:pt x="939150" y="0"/>
                  <a:pt x="2322847" y="0"/>
                </a:cubicBezTo>
                <a:cubicBezTo>
                  <a:pt x="2412503" y="0"/>
                  <a:pt x="2493195" y="47640"/>
                  <a:pt x="2538022" y="125055"/>
                </a:cubicBezTo>
                <a:cubicBezTo>
                  <a:pt x="2538022" y="125055"/>
                  <a:pt x="2538022" y="125055"/>
                  <a:pt x="3228376" y="1319038"/>
                </a:cubicBezTo>
                <a:cubicBezTo>
                  <a:pt x="3273205" y="1393476"/>
                  <a:pt x="3273205" y="1488756"/>
                  <a:pt x="3228376" y="1563194"/>
                </a:cubicBezTo>
                <a:cubicBezTo>
                  <a:pt x="3228376" y="1563194"/>
                  <a:pt x="3228376" y="1563194"/>
                  <a:pt x="2972043" y="2006528"/>
                </a:cubicBezTo>
                <a:lnTo>
                  <a:pt x="2950440" y="2043890"/>
                </a:lnTo>
                <a:lnTo>
                  <a:pt x="2951200" y="2044209"/>
                </a:lnTo>
                <a:cubicBezTo>
                  <a:pt x="2966732" y="2053275"/>
                  <a:pt x="2979910" y="2066404"/>
                  <a:pt x="2989324" y="2082660"/>
                </a:cubicBezTo>
                <a:cubicBezTo>
                  <a:pt x="2989324" y="2082660"/>
                  <a:pt x="2989324" y="2082660"/>
                  <a:pt x="3279247" y="2584089"/>
                </a:cubicBezTo>
                <a:cubicBezTo>
                  <a:pt x="3298074" y="2615350"/>
                  <a:pt x="3298074" y="2655364"/>
                  <a:pt x="3279247" y="2686626"/>
                </a:cubicBezTo>
                <a:cubicBezTo>
                  <a:pt x="3279247" y="2686626"/>
                  <a:pt x="3279247" y="2686626"/>
                  <a:pt x="2989324" y="3188054"/>
                </a:cubicBezTo>
                <a:cubicBezTo>
                  <a:pt x="2970497" y="3220565"/>
                  <a:pt x="2936610" y="3240573"/>
                  <a:pt x="2898957" y="3240573"/>
                </a:cubicBezTo>
                <a:cubicBezTo>
                  <a:pt x="2898957" y="3240573"/>
                  <a:pt x="2898957" y="3240573"/>
                  <a:pt x="2317855" y="3240573"/>
                </a:cubicBezTo>
                <a:cubicBezTo>
                  <a:pt x="2281457" y="3240573"/>
                  <a:pt x="2246316" y="3220565"/>
                  <a:pt x="2228744" y="3188054"/>
                </a:cubicBezTo>
                <a:cubicBezTo>
                  <a:pt x="2228744" y="3188054"/>
                  <a:pt x="2228744" y="3188054"/>
                  <a:pt x="2072563" y="2919100"/>
                </a:cubicBezTo>
                <a:lnTo>
                  <a:pt x="2054920" y="2888716"/>
                </a:lnTo>
                <a:lnTo>
                  <a:pt x="2068802" y="2888716"/>
                </a:lnTo>
                <a:lnTo>
                  <a:pt x="2134418" y="2888716"/>
                </a:lnTo>
                <a:lnTo>
                  <a:pt x="2162922" y="2937803"/>
                </a:lnTo>
                <a:cubicBezTo>
                  <a:pt x="2271824" y="3125340"/>
                  <a:pt x="2271824" y="3125340"/>
                  <a:pt x="2271824" y="3125340"/>
                </a:cubicBezTo>
                <a:cubicBezTo>
                  <a:pt x="2287402" y="3154162"/>
                  <a:pt x="2318557" y="3171900"/>
                  <a:pt x="2350824" y="3171900"/>
                </a:cubicBezTo>
                <a:cubicBezTo>
                  <a:pt x="2865989" y="3171900"/>
                  <a:pt x="2865989" y="3171900"/>
                  <a:pt x="2865989" y="3171900"/>
                </a:cubicBezTo>
                <a:cubicBezTo>
                  <a:pt x="2899368" y="3171900"/>
                  <a:pt x="2929410" y="3154162"/>
                  <a:pt x="2946100" y="3125340"/>
                </a:cubicBezTo>
                <a:cubicBezTo>
                  <a:pt x="3203126" y="2680809"/>
                  <a:pt x="3203126" y="2680809"/>
                  <a:pt x="3203126" y="2680809"/>
                </a:cubicBezTo>
                <a:cubicBezTo>
                  <a:pt x="3219816" y="2653094"/>
                  <a:pt x="3219816" y="2617620"/>
                  <a:pt x="3203126" y="2589906"/>
                </a:cubicBezTo>
                <a:cubicBezTo>
                  <a:pt x="2946100" y="2145375"/>
                  <a:pt x="2946100" y="2145375"/>
                  <a:pt x="2946100" y="2145375"/>
                </a:cubicBezTo>
                <a:cubicBezTo>
                  <a:pt x="2937755" y="2130963"/>
                  <a:pt x="2926072" y="2119323"/>
                  <a:pt x="2912303" y="2111287"/>
                </a:cubicBezTo>
                <a:lnTo>
                  <a:pt x="2908392" y="2109648"/>
                </a:lnTo>
                <a:lnTo>
                  <a:pt x="2929357" y="2073390"/>
                </a:lnTo>
                <a:lnTo>
                  <a:pt x="2944948" y="2046424"/>
                </a:lnTo>
                <a:lnTo>
                  <a:pt x="2928777" y="2039643"/>
                </a:lnTo>
                <a:cubicBezTo>
                  <a:pt x="2920010" y="2037259"/>
                  <a:pt x="2910833" y="2036009"/>
                  <a:pt x="2901420" y="2036009"/>
                </a:cubicBezTo>
                <a:cubicBezTo>
                  <a:pt x="2320317" y="2036009"/>
                  <a:pt x="2320317" y="2036009"/>
                  <a:pt x="2320317" y="2036009"/>
                </a:cubicBezTo>
                <a:cubicBezTo>
                  <a:pt x="2283920" y="2036009"/>
                  <a:pt x="2248778" y="2056016"/>
                  <a:pt x="2231207" y="2088527"/>
                </a:cubicBezTo>
                <a:cubicBezTo>
                  <a:pt x="1940028" y="2589956"/>
                  <a:pt x="1940028" y="2589956"/>
                  <a:pt x="1940028" y="2589956"/>
                </a:cubicBezTo>
                <a:cubicBezTo>
                  <a:pt x="1921201" y="2621217"/>
                  <a:pt x="1921201" y="2661231"/>
                  <a:pt x="1940028" y="2692493"/>
                </a:cubicBezTo>
                <a:cubicBezTo>
                  <a:pt x="1976425" y="2755171"/>
                  <a:pt x="2008272" y="2810015"/>
                  <a:pt x="2036139" y="2858003"/>
                </a:cubicBezTo>
                <a:lnTo>
                  <a:pt x="2050209" y="2882232"/>
                </a:lnTo>
                <a:lnTo>
                  <a:pt x="1985031" y="2882232"/>
                </a:lnTo>
                <a:cubicBezTo>
                  <a:pt x="1782341" y="2882232"/>
                  <a:pt x="1458037" y="2882232"/>
                  <a:pt x="939150" y="2882232"/>
                </a:cubicBezTo>
                <a:cubicBezTo>
                  <a:pt x="852483" y="2882232"/>
                  <a:pt x="768803" y="2834591"/>
                  <a:pt x="726963" y="2757176"/>
                </a:cubicBezTo>
                <a:cubicBezTo>
                  <a:pt x="726963" y="2757176"/>
                  <a:pt x="726963" y="2757176"/>
                  <a:pt x="33622" y="1563194"/>
                </a:cubicBezTo>
                <a:cubicBezTo>
                  <a:pt x="-11207" y="1488756"/>
                  <a:pt x="-11207" y="1393476"/>
                  <a:pt x="33622" y="1319038"/>
                </a:cubicBezTo>
                <a:cubicBezTo>
                  <a:pt x="33622" y="1319038"/>
                  <a:pt x="33622" y="1319038"/>
                  <a:pt x="726963" y="125055"/>
                </a:cubicBezTo>
                <a:cubicBezTo>
                  <a:pt x="768803" y="47640"/>
                  <a:pt x="852483" y="0"/>
                  <a:pt x="939150"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D4340B2E-01FD-4F5D-9C4D-AD3923AD2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1733" y="843530"/>
            <a:ext cx="3309879" cy="2983688"/>
          </a:xfrm>
          <a:custGeom>
            <a:avLst/>
            <a:gdLst>
              <a:gd name="connsiteX0" fmla="*/ 944317 w 3309879"/>
              <a:gd name="connsiteY0" fmla="*/ 0 h 2983688"/>
              <a:gd name="connsiteX1" fmla="*/ 2368743 w 3309879"/>
              <a:gd name="connsiteY1" fmla="*/ 0 h 2983688"/>
              <a:gd name="connsiteX2" fmla="*/ 2572231 w 3309879"/>
              <a:gd name="connsiteY2" fmla="*/ 116416 h 2983688"/>
              <a:gd name="connsiteX3" fmla="*/ 3284443 w 3309879"/>
              <a:gd name="connsiteY3" fmla="*/ 1371117 h 2983688"/>
              <a:gd name="connsiteX4" fmla="*/ 3284443 w 3309879"/>
              <a:gd name="connsiteY4" fmla="*/ 1612573 h 2983688"/>
              <a:gd name="connsiteX5" fmla="*/ 2572231 w 3309879"/>
              <a:gd name="connsiteY5" fmla="*/ 2867272 h 2983688"/>
              <a:gd name="connsiteX6" fmla="*/ 2368743 w 3309879"/>
              <a:gd name="connsiteY6" fmla="*/ 2983688 h 2983688"/>
              <a:gd name="connsiteX7" fmla="*/ 944317 w 3309879"/>
              <a:gd name="connsiteY7" fmla="*/ 2983688 h 2983688"/>
              <a:gd name="connsiteX8" fmla="*/ 740830 w 3309879"/>
              <a:gd name="connsiteY8" fmla="*/ 2867272 h 2983688"/>
              <a:gd name="connsiteX9" fmla="*/ 28617 w 3309879"/>
              <a:gd name="connsiteY9" fmla="*/ 1612573 h 2983688"/>
              <a:gd name="connsiteX10" fmla="*/ 28617 w 3309879"/>
              <a:gd name="connsiteY10" fmla="*/ 1371117 h 2983688"/>
              <a:gd name="connsiteX11" fmla="*/ 740830 w 3309879"/>
              <a:gd name="connsiteY11" fmla="*/ 116416 h 2983688"/>
              <a:gd name="connsiteX12" fmla="*/ 944317 w 3309879"/>
              <a:gd name="connsiteY12" fmla="*/ 0 h 29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9879" h="2983688">
                <a:moveTo>
                  <a:pt x="944317" y="0"/>
                </a:moveTo>
                <a:cubicBezTo>
                  <a:pt x="2368743" y="0"/>
                  <a:pt x="2368743" y="0"/>
                  <a:pt x="2368743" y="0"/>
                </a:cubicBezTo>
                <a:cubicBezTo>
                  <a:pt x="2440811" y="0"/>
                  <a:pt x="2534078" y="51740"/>
                  <a:pt x="2572231" y="116416"/>
                </a:cubicBezTo>
                <a:cubicBezTo>
                  <a:pt x="3284443" y="1371117"/>
                  <a:pt x="3284443" y="1371117"/>
                  <a:pt x="3284443" y="1371117"/>
                </a:cubicBezTo>
                <a:cubicBezTo>
                  <a:pt x="3318358" y="1440104"/>
                  <a:pt x="3318358" y="1543584"/>
                  <a:pt x="3284443" y="1612573"/>
                </a:cubicBezTo>
                <a:cubicBezTo>
                  <a:pt x="2572231" y="2867272"/>
                  <a:pt x="2572231" y="2867272"/>
                  <a:pt x="2572231" y="2867272"/>
                </a:cubicBezTo>
                <a:cubicBezTo>
                  <a:pt x="2534078" y="2931949"/>
                  <a:pt x="2440811" y="2983688"/>
                  <a:pt x="2368743" y="2983688"/>
                </a:cubicBezTo>
                <a:lnTo>
                  <a:pt x="944317" y="2983688"/>
                </a:lnTo>
                <a:cubicBezTo>
                  <a:pt x="868010" y="2983688"/>
                  <a:pt x="774745" y="2931949"/>
                  <a:pt x="740830" y="2867272"/>
                </a:cubicBezTo>
                <a:cubicBezTo>
                  <a:pt x="28617" y="1612573"/>
                  <a:pt x="28617" y="1612573"/>
                  <a:pt x="28617" y="1612573"/>
                </a:cubicBezTo>
                <a:cubicBezTo>
                  <a:pt x="-9538" y="1543584"/>
                  <a:pt x="-9538" y="1440104"/>
                  <a:pt x="28617" y="1371117"/>
                </a:cubicBezTo>
                <a:cubicBezTo>
                  <a:pt x="740830" y="116416"/>
                  <a:pt x="740830" y="116416"/>
                  <a:pt x="740830" y="116416"/>
                </a:cubicBezTo>
                <a:cubicBezTo>
                  <a:pt x="774745" y="51740"/>
                  <a:pt x="868010" y="0"/>
                  <a:pt x="944317"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Document with solid fill">
            <a:extLst>
              <a:ext uri="{FF2B5EF4-FFF2-40B4-BE49-F238E27FC236}">
                <a16:creationId xmlns:a16="http://schemas.microsoft.com/office/drawing/2014/main" id="{31C1EDEE-E0DA-D94D-A72D-DE5F08DA8F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5567" y="3063687"/>
            <a:ext cx="2433099" cy="2433099"/>
          </a:xfrm>
          <a:prstGeom prst="rect">
            <a:avLst/>
          </a:prstGeom>
        </p:spPr>
      </p:pic>
      <p:pic>
        <p:nvPicPr>
          <p:cNvPr id="8" name="Graphic 7" descr="Folder Search with solid fill">
            <a:extLst>
              <a:ext uri="{FF2B5EF4-FFF2-40B4-BE49-F238E27FC236}">
                <a16:creationId xmlns:a16="http://schemas.microsoft.com/office/drawing/2014/main" id="{F8621A97-E9C0-2147-9E18-A831180A5B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79130" y="1267832"/>
            <a:ext cx="2135083" cy="2135083"/>
          </a:xfrm>
          <a:prstGeom prst="rect">
            <a:avLst/>
          </a:prstGeom>
        </p:spPr>
      </p:pic>
      <p:pic>
        <p:nvPicPr>
          <p:cNvPr id="1032" name="Picture 8" descr="OpenRefine - Wikipedia">
            <a:extLst>
              <a:ext uri="{FF2B5EF4-FFF2-40B4-BE49-F238E27FC236}">
                <a16:creationId xmlns:a16="http://schemas.microsoft.com/office/drawing/2014/main" id="{648F0AF0-4546-5E40-8EDE-EAD3ED7B5E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15103">
            <a:off x="3057151" y="3773557"/>
            <a:ext cx="404523" cy="43245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atabase outline">
            <a:extLst>
              <a:ext uri="{FF2B5EF4-FFF2-40B4-BE49-F238E27FC236}">
                <a16:creationId xmlns:a16="http://schemas.microsoft.com/office/drawing/2014/main" id="{1F446D3A-2278-7942-AB80-D096B4083E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0578" y="843530"/>
            <a:ext cx="919207" cy="919207"/>
          </a:xfrm>
          <a:prstGeom prst="rect">
            <a:avLst/>
          </a:prstGeom>
        </p:spPr>
      </p:pic>
      <p:sp>
        <p:nvSpPr>
          <p:cNvPr id="6" name="Slide Number Placeholder 5">
            <a:extLst>
              <a:ext uri="{FF2B5EF4-FFF2-40B4-BE49-F238E27FC236}">
                <a16:creationId xmlns:a16="http://schemas.microsoft.com/office/drawing/2014/main" id="{32C8B844-BCDC-7442-856E-34DCC6D68B88}"/>
              </a:ext>
            </a:extLst>
          </p:cNvPr>
          <p:cNvSpPr>
            <a:spLocks noGrp="1"/>
          </p:cNvSpPr>
          <p:nvPr>
            <p:ph type="sldNum" sz="quarter" idx="12"/>
          </p:nvPr>
        </p:nvSpPr>
        <p:spPr/>
        <p:txBody>
          <a:bodyPr/>
          <a:lstStyle/>
          <a:p>
            <a:fld id="{0505FD95-DC15-E64F-829D-BB48A5A81A77}" type="slidenum">
              <a:rPr lang="en-US" smtClean="0"/>
              <a:t>12</a:t>
            </a:fld>
            <a:endParaRPr lang="en-US"/>
          </a:p>
        </p:txBody>
      </p:sp>
    </p:spTree>
    <p:extLst>
      <p:ext uri="{BB962C8B-B14F-4D97-AF65-F5344CB8AC3E}">
        <p14:creationId xmlns:p14="http://schemas.microsoft.com/office/powerpoint/2010/main" val="149565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A27-DAC8-934E-AFC4-0C18DADFA902}"/>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Flow of operation </a:t>
            </a:r>
            <a:endParaRPr lang="en-US" dirty="0"/>
          </a:p>
        </p:txBody>
      </p:sp>
      <p:pic>
        <p:nvPicPr>
          <p:cNvPr id="1026" name="Picture 2" descr="R Tutorial - How to Connect to SteemSQL via RStudio? | Algorithms,  Blockchain and Cloud">
            <a:extLst>
              <a:ext uri="{FF2B5EF4-FFF2-40B4-BE49-F238E27FC236}">
                <a16:creationId xmlns:a16="http://schemas.microsoft.com/office/drawing/2014/main" id="{1E118097-BF51-D74D-8FE4-3C51A7E600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943037"/>
            <a:ext cx="3335195" cy="1172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eaning Messy Data with Open Refine | University of Oklahoma Libraries">
            <a:extLst>
              <a:ext uri="{FF2B5EF4-FFF2-40B4-BE49-F238E27FC236}">
                <a16:creationId xmlns:a16="http://schemas.microsoft.com/office/drawing/2014/main" id="{C24FD29F-0885-6E4A-8F3C-AB12956D0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584" y="1303236"/>
            <a:ext cx="2663567" cy="17757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3A18A98-FB83-5A44-911B-D4538773DD01}"/>
              </a:ext>
            </a:extLst>
          </p:cNvPr>
          <p:cNvCxnSpPr/>
          <p:nvPr/>
        </p:nvCxnSpPr>
        <p:spPr>
          <a:xfrm>
            <a:off x="4124884" y="232701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ADE23D-02AE-BB4A-BB9C-82561EF6C6DC}"/>
              </a:ext>
            </a:extLst>
          </p:cNvPr>
          <p:cNvCxnSpPr/>
          <p:nvPr/>
        </p:nvCxnSpPr>
        <p:spPr>
          <a:xfrm>
            <a:off x="4124884" y="3760399"/>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EA5A50-F11C-594F-A99D-16BD2560CDBD}"/>
              </a:ext>
            </a:extLst>
          </p:cNvPr>
          <p:cNvSpPr txBox="1"/>
          <p:nvPr/>
        </p:nvSpPr>
        <p:spPr>
          <a:xfrm>
            <a:off x="6096000" y="2096182"/>
            <a:ext cx="2172390" cy="461665"/>
          </a:xfrm>
          <a:prstGeom prst="rect">
            <a:avLst/>
          </a:prstGeom>
          <a:noFill/>
        </p:spPr>
        <p:txBody>
          <a:bodyPr wrap="none" rtlCol="0">
            <a:spAutoFit/>
          </a:bodyPr>
          <a:lstStyle/>
          <a:p>
            <a:r>
              <a:rPr lang="en-US" sz="2400" dirty="0">
                <a:latin typeface="Helvetica" pitchFamily="2" charset="0"/>
              </a:rPr>
              <a:t>Cleaning data </a:t>
            </a:r>
          </a:p>
        </p:txBody>
      </p:sp>
      <p:sp>
        <p:nvSpPr>
          <p:cNvPr id="12" name="TextBox 11">
            <a:extLst>
              <a:ext uri="{FF2B5EF4-FFF2-40B4-BE49-F238E27FC236}">
                <a16:creationId xmlns:a16="http://schemas.microsoft.com/office/drawing/2014/main" id="{A2A79D08-E6A7-5E44-B3F5-F7DF92CD144C}"/>
              </a:ext>
            </a:extLst>
          </p:cNvPr>
          <p:cNvSpPr txBox="1"/>
          <p:nvPr/>
        </p:nvSpPr>
        <p:spPr>
          <a:xfrm>
            <a:off x="6096000" y="3558180"/>
            <a:ext cx="2508444" cy="461665"/>
          </a:xfrm>
          <a:prstGeom prst="rect">
            <a:avLst/>
          </a:prstGeom>
          <a:noFill/>
        </p:spPr>
        <p:txBody>
          <a:bodyPr wrap="none" rtlCol="0">
            <a:spAutoFit/>
          </a:bodyPr>
          <a:lstStyle/>
          <a:p>
            <a:r>
              <a:rPr lang="en-US" sz="2400" dirty="0">
                <a:latin typeface="Helvetica" pitchFamily="2" charset="0"/>
              </a:rPr>
              <a:t>Visualizing data </a:t>
            </a:r>
          </a:p>
        </p:txBody>
      </p:sp>
      <p:pic>
        <p:nvPicPr>
          <p:cNvPr id="2054" name="Picture 6" descr="Download Free png Flexible Data Modeling :: EnterWorks Enable™ - DLPNG.com">
            <a:extLst>
              <a:ext uri="{FF2B5EF4-FFF2-40B4-BE49-F238E27FC236}">
                <a16:creationId xmlns:a16="http://schemas.microsoft.com/office/drawing/2014/main" id="{B8288616-A417-FC4E-B3A2-1710674D4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9584" y="4484619"/>
            <a:ext cx="2079384" cy="17674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7C15B988-8DD3-784F-806D-4EDFADADFDA8}"/>
              </a:ext>
            </a:extLst>
          </p:cNvPr>
          <p:cNvCxnSpPr/>
          <p:nvPr/>
        </p:nvCxnSpPr>
        <p:spPr>
          <a:xfrm>
            <a:off x="4124884" y="5394445"/>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51C4DB-AD92-6544-8554-542AFBB9748A}"/>
              </a:ext>
            </a:extLst>
          </p:cNvPr>
          <p:cNvSpPr txBox="1"/>
          <p:nvPr/>
        </p:nvSpPr>
        <p:spPr>
          <a:xfrm>
            <a:off x="6052078" y="5163612"/>
            <a:ext cx="4432624" cy="461665"/>
          </a:xfrm>
          <a:prstGeom prst="rect">
            <a:avLst/>
          </a:prstGeom>
          <a:noFill/>
        </p:spPr>
        <p:txBody>
          <a:bodyPr wrap="none" rtlCol="0">
            <a:spAutoFit/>
          </a:bodyPr>
          <a:lstStyle/>
          <a:p>
            <a:r>
              <a:rPr lang="en-US" sz="2400" dirty="0">
                <a:latin typeface="Helvetica" pitchFamily="2" charset="0"/>
              </a:rPr>
              <a:t>Modeling and interpreting data</a:t>
            </a:r>
          </a:p>
        </p:txBody>
      </p:sp>
      <p:sp>
        <p:nvSpPr>
          <p:cNvPr id="4" name="Slide Number Placeholder 3">
            <a:extLst>
              <a:ext uri="{FF2B5EF4-FFF2-40B4-BE49-F238E27FC236}">
                <a16:creationId xmlns:a16="http://schemas.microsoft.com/office/drawing/2014/main" id="{A0A9DE3E-61A1-5E45-AF73-3724612E947B}"/>
              </a:ext>
            </a:extLst>
          </p:cNvPr>
          <p:cNvSpPr>
            <a:spLocks noGrp="1"/>
          </p:cNvSpPr>
          <p:nvPr>
            <p:ph type="sldNum" sz="quarter" idx="12"/>
          </p:nvPr>
        </p:nvSpPr>
        <p:spPr/>
        <p:txBody>
          <a:bodyPr/>
          <a:lstStyle/>
          <a:p>
            <a:fld id="{0505FD95-DC15-E64F-829D-BB48A5A81A77}" type="slidenum">
              <a:rPr lang="en-US" smtClean="0"/>
              <a:t>13</a:t>
            </a:fld>
            <a:endParaRPr lang="en-US"/>
          </a:p>
        </p:txBody>
      </p:sp>
    </p:spTree>
    <p:extLst>
      <p:ext uri="{BB962C8B-B14F-4D97-AF65-F5344CB8AC3E}">
        <p14:creationId xmlns:p14="http://schemas.microsoft.com/office/powerpoint/2010/main" val="6731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up)">
                                      <p:cBhvr>
                                        <p:cTn id="7" dur="500"/>
                                        <p:tgtEl>
                                          <p:spTgt spid="1030"/>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up)">
                                      <p:cBhvr>
                                        <p:cTn id="18" dur="500"/>
                                        <p:tgtEl>
                                          <p:spTgt spid="1026"/>
                                        </p:tgtEl>
                                      </p:cBhvr>
                                    </p:animEffect>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wipe(up)">
                                      <p:cBhvr>
                                        <p:cTn id="29" dur="500"/>
                                        <p:tgtEl>
                                          <p:spTgt spid="2054"/>
                                        </p:tgtEl>
                                      </p:cBhvr>
                                    </p:animEffect>
                                  </p:childTnLst>
                                </p:cTn>
                              </p:par>
                              <p:par>
                                <p:cTn id="30" presetID="22" presetClass="entr" presetSubtype="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C119-EA06-E342-A41D-A6A2110F4C2B}"/>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Conclusion </a:t>
            </a:r>
            <a:endParaRPr lang="en-US" dirty="0"/>
          </a:p>
        </p:txBody>
      </p:sp>
      <p:sp>
        <p:nvSpPr>
          <p:cNvPr id="7" name="Content Placeholder 2">
            <a:extLst>
              <a:ext uri="{FF2B5EF4-FFF2-40B4-BE49-F238E27FC236}">
                <a16:creationId xmlns:a16="http://schemas.microsoft.com/office/drawing/2014/main" id="{EAD1392C-1731-A147-BFA0-2100D74942EE}"/>
              </a:ext>
            </a:extLst>
          </p:cNvPr>
          <p:cNvSpPr>
            <a:spLocks noGrp="1"/>
          </p:cNvSpPr>
          <p:nvPr>
            <p:ph idx="1"/>
          </p:nvPr>
        </p:nvSpPr>
        <p:spPr/>
        <p:txBody>
          <a:bodyPr/>
          <a:lstStyle/>
          <a:p>
            <a:pPr fontAlgn="base">
              <a:buFontTx/>
              <a:buChar char="-"/>
            </a:pPr>
            <a:r>
              <a:rPr lang="en-US" dirty="0">
                <a:latin typeface="Helvetica" pitchFamily="2" charset="0"/>
              </a:rPr>
              <a:t>According to our Bar graphs and Plots figures, the best combination would be:</a:t>
            </a:r>
          </a:p>
          <a:p>
            <a:pPr marL="0" indent="0" fontAlgn="base">
              <a:buNone/>
            </a:pPr>
            <a:endParaRPr lang="en-US" dirty="0">
              <a:latin typeface="Helvetica" pitchFamily="2" charset="0"/>
            </a:endParaRPr>
          </a:p>
          <a:p>
            <a:pPr marL="514350" indent="-514350" fontAlgn="base">
              <a:buAutoNum type="arabicPeriod"/>
            </a:pPr>
            <a:r>
              <a:rPr lang="en-US" dirty="0">
                <a:latin typeface="Helvetica" pitchFamily="2" charset="0"/>
              </a:rPr>
              <a:t>Carrot variety – DHL (Danvers Half Long)</a:t>
            </a:r>
          </a:p>
          <a:p>
            <a:pPr marL="514350" indent="-514350" fontAlgn="base">
              <a:buAutoNum type="arabicPeriod"/>
            </a:pPr>
            <a:r>
              <a:rPr lang="en-US" dirty="0">
                <a:latin typeface="Helvetica" pitchFamily="2" charset="0"/>
              </a:rPr>
              <a:t>Carrot part – Root</a:t>
            </a:r>
          </a:p>
          <a:p>
            <a:pPr marL="514350" indent="-514350" fontAlgn="base">
              <a:buAutoNum type="arabicPeriod"/>
            </a:pPr>
            <a:r>
              <a:rPr lang="en-US" dirty="0">
                <a:latin typeface="Helvetica" pitchFamily="2" charset="0"/>
              </a:rPr>
              <a:t>Agrobacterium type – LBA4404</a:t>
            </a:r>
          </a:p>
          <a:p>
            <a:pPr marL="514350" indent="-514350" fontAlgn="base">
              <a:buAutoNum type="arabicPeriod"/>
            </a:pPr>
            <a:r>
              <a:rPr lang="en-US" dirty="0">
                <a:latin typeface="Helvetica" pitchFamily="2" charset="0"/>
              </a:rPr>
              <a:t>Gene – </a:t>
            </a:r>
            <a:r>
              <a:rPr lang="en-US" i="1" dirty="0">
                <a:latin typeface="Helvetica" pitchFamily="2" charset="0"/>
              </a:rPr>
              <a:t>acet_552</a:t>
            </a:r>
          </a:p>
          <a:p>
            <a:pPr marL="514350" indent="-514350" fontAlgn="base">
              <a:buAutoNum type="arabicPeriod"/>
            </a:pPr>
            <a:endParaRPr lang="en-US" dirty="0"/>
          </a:p>
        </p:txBody>
      </p:sp>
      <p:sp>
        <p:nvSpPr>
          <p:cNvPr id="4" name="Slide Number Placeholder 3">
            <a:extLst>
              <a:ext uri="{FF2B5EF4-FFF2-40B4-BE49-F238E27FC236}">
                <a16:creationId xmlns:a16="http://schemas.microsoft.com/office/drawing/2014/main" id="{15531471-C888-5746-BDBD-1AE70A9F65A0}"/>
              </a:ext>
            </a:extLst>
          </p:cNvPr>
          <p:cNvSpPr>
            <a:spLocks noGrp="1"/>
          </p:cNvSpPr>
          <p:nvPr>
            <p:ph type="sldNum" sz="quarter" idx="12"/>
          </p:nvPr>
        </p:nvSpPr>
        <p:spPr/>
        <p:txBody>
          <a:bodyPr/>
          <a:lstStyle/>
          <a:p>
            <a:fld id="{0505FD95-DC15-E64F-829D-BB48A5A81A77}" type="slidenum">
              <a:rPr lang="en-US" smtClean="0"/>
              <a:t>14</a:t>
            </a:fld>
            <a:endParaRPr lang="en-US"/>
          </a:p>
        </p:txBody>
      </p:sp>
    </p:spTree>
    <p:extLst>
      <p:ext uri="{BB962C8B-B14F-4D97-AF65-F5344CB8AC3E}">
        <p14:creationId xmlns:p14="http://schemas.microsoft.com/office/powerpoint/2010/main" val="202123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4833-183A-8B4E-A2C9-04D97FD88A91}"/>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Future direction</a:t>
            </a:r>
            <a:endParaRPr lang="en-US" dirty="0"/>
          </a:p>
        </p:txBody>
      </p:sp>
      <p:sp>
        <p:nvSpPr>
          <p:cNvPr id="3" name="Content Placeholder 2">
            <a:extLst>
              <a:ext uri="{FF2B5EF4-FFF2-40B4-BE49-F238E27FC236}">
                <a16:creationId xmlns:a16="http://schemas.microsoft.com/office/drawing/2014/main" id="{30A38C6A-D5F6-5F4A-BC97-FFD5C5A90E25}"/>
              </a:ext>
            </a:extLst>
          </p:cNvPr>
          <p:cNvSpPr>
            <a:spLocks noGrp="1"/>
          </p:cNvSpPr>
          <p:nvPr>
            <p:ph idx="1"/>
          </p:nvPr>
        </p:nvSpPr>
        <p:spPr>
          <a:xfrm>
            <a:off x="705852" y="1861720"/>
            <a:ext cx="10647948" cy="4351338"/>
          </a:xfrm>
        </p:spPr>
        <p:txBody>
          <a:bodyPr>
            <a:normAutofit/>
          </a:bodyPr>
          <a:lstStyle/>
          <a:p>
            <a:pPr marL="0" indent="0">
              <a:buNone/>
            </a:pPr>
            <a:r>
              <a:rPr lang="en-US" sz="2400" dirty="0">
                <a:latin typeface="Helvetica" pitchFamily="2" charset="0"/>
              </a:rPr>
              <a:t>- More data: different time points, more explants, different varieties, GC data</a:t>
            </a:r>
          </a:p>
          <a:p>
            <a:pPr marL="0" indent="0">
              <a:buNone/>
            </a:pPr>
            <a:endParaRPr lang="en-US" sz="2400" dirty="0">
              <a:latin typeface="Helvetica" pitchFamily="2" charset="0"/>
            </a:endParaRPr>
          </a:p>
          <a:p>
            <a:pPr marL="0" indent="0">
              <a:buNone/>
            </a:pPr>
            <a:r>
              <a:rPr lang="en-US" sz="2400" dirty="0">
                <a:latin typeface="Helvetica" pitchFamily="2" charset="0"/>
              </a:rPr>
              <a:t>- Proper conversion of categorical data into nominal data </a:t>
            </a:r>
          </a:p>
          <a:p>
            <a:pPr>
              <a:buAutoNum type="arabicPeriod"/>
            </a:pPr>
            <a:endParaRPr lang="en-US" sz="2400" dirty="0">
              <a:latin typeface="Helvetica" pitchFamily="2" charset="0"/>
            </a:endParaRPr>
          </a:p>
          <a:p>
            <a:pPr marL="0" indent="0">
              <a:buNone/>
            </a:pPr>
            <a:r>
              <a:rPr lang="en-US" sz="2400" dirty="0">
                <a:latin typeface="Helvetica" pitchFamily="2" charset="0"/>
              </a:rPr>
              <a:t>- Understanding and using better predictive models- neural network, logistic regression, KNN, random forest</a:t>
            </a:r>
          </a:p>
          <a:p>
            <a:pPr>
              <a:buAutoNum type="arabicPeriod"/>
            </a:pPr>
            <a:endParaRPr lang="en-US" sz="2400" dirty="0">
              <a:latin typeface="Helvetica" pitchFamily="2" charset="0"/>
            </a:endParaRPr>
          </a:p>
          <a:p>
            <a:pPr marL="0" indent="0">
              <a:buNone/>
            </a:pPr>
            <a:r>
              <a:rPr lang="en-US" sz="2400" dirty="0">
                <a:latin typeface="Helvetica" pitchFamily="2" charset="0"/>
              </a:rPr>
              <a:t>- Understand and find the correlation, and use Occam's razor to eliminate unwanted parameters for polyacetylene % prediction</a:t>
            </a:r>
          </a:p>
          <a:p>
            <a:pPr marL="0" indent="0">
              <a:buNone/>
            </a:pPr>
            <a:endParaRPr lang="en-US" sz="2400" dirty="0">
              <a:latin typeface="Helvetica" pitchFamily="2" charset="0"/>
            </a:endParaRPr>
          </a:p>
        </p:txBody>
      </p:sp>
      <p:sp>
        <p:nvSpPr>
          <p:cNvPr id="5" name="Slide Number Placeholder 4">
            <a:extLst>
              <a:ext uri="{FF2B5EF4-FFF2-40B4-BE49-F238E27FC236}">
                <a16:creationId xmlns:a16="http://schemas.microsoft.com/office/drawing/2014/main" id="{A8495F1B-A35D-AB45-884F-971DC66F6F75}"/>
              </a:ext>
            </a:extLst>
          </p:cNvPr>
          <p:cNvSpPr>
            <a:spLocks noGrp="1"/>
          </p:cNvSpPr>
          <p:nvPr>
            <p:ph type="sldNum" sz="quarter" idx="12"/>
          </p:nvPr>
        </p:nvSpPr>
        <p:spPr/>
        <p:txBody>
          <a:bodyPr/>
          <a:lstStyle/>
          <a:p>
            <a:fld id="{0505FD95-DC15-E64F-829D-BB48A5A81A77}" type="slidenum">
              <a:rPr lang="en-US" smtClean="0"/>
              <a:t>15</a:t>
            </a:fld>
            <a:endParaRPr lang="en-US"/>
          </a:p>
        </p:txBody>
      </p:sp>
    </p:spTree>
    <p:extLst>
      <p:ext uri="{BB962C8B-B14F-4D97-AF65-F5344CB8AC3E}">
        <p14:creationId xmlns:p14="http://schemas.microsoft.com/office/powerpoint/2010/main" val="397871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2" descr="Sites to Ask All Your Programming Questions | Blog Drudesk">
            <a:extLst>
              <a:ext uri="{FF2B5EF4-FFF2-40B4-BE49-F238E27FC236}">
                <a16:creationId xmlns:a16="http://schemas.microsoft.com/office/drawing/2014/main" id="{199C9697-1BCF-114A-B439-55F4B8CDED3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3F71B-2F9B-CD44-BD77-B3C374FFDF4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br>
              <a:rPr lang="en-US" sz="2300">
                <a:solidFill>
                  <a:schemeClr val="tx1">
                    <a:lumMod val="85000"/>
                    <a:lumOff val="15000"/>
                  </a:schemeClr>
                </a:solidFill>
              </a:rPr>
            </a:br>
            <a:endParaRPr lang="en-US" sz="2300" dirty="0">
              <a:solidFill>
                <a:schemeClr val="tx1">
                  <a:lumMod val="85000"/>
                  <a:lumOff val="15000"/>
                </a:schemeClr>
              </a:solidFill>
            </a:endParaRPr>
          </a:p>
        </p:txBody>
      </p:sp>
      <p:cxnSp>
        <p:nvCxnSpPr>
          <p:cNvPr id="84" name="Straight Connector 8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A15C8F-5EDD-344A-AD5A-F2AC685E3C48}"/>
              </a:ext>
            </a:extLst>
          </p:cNvPr>
          <p:cNvSpPr/>
          <p:nvPr/>
        </p:nvSpPr>
        <p:spPr>
          <a:xfrm>
            <a:off x="4423088" y="5326331"/>
            <a:ext cx="3611886" cy="769441"/>
          </a:xfrm>
          <a:prstGeom prst="rect">
            <a:avLst/>
          </a:prstGeom>
        </p:spPr>
        <p:txBody>
          <a:bodyPr wrap="none">
            <a:spAutoFit/>
          </a:bodyPr>
          <a:lstStyle/>
          <a:p>
            <a:r>
              <a:rPr lang="en-US" sz="44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Thank you! </a:t>
            </a:r>
            <a:r>
              <a:rPr lang="en-US" sz="44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sym typeface="Wingdings" pitchFamily="2" charset="2"/>
              </a:rPr>
              <a:t></a:t>
            </a:r>
            <a:endParaRPr lang="en-US" sz="4400" dirty="0"/>
          </a:p>
        </p:txBody>
      </p:sp>
      <p:sp>
        <p:nvSpPr>
          <p:cNvPr id="4" name="Slide Number Placeholder 3">
            <a:extLst>
              <a:ext uri="{FF2B5EF4-FFF2-40B4-BE49-F238E27FC236}">
                <a16:creationId xmlns:a16="http://schemas.microsoft.com/office/drawing/2014/main" id="{D2F0EE43-696A-2B44-BB1D-BAE2BC08E80F}"/>
              </a:ext>
            </a:extLst>
          </p:cNvPr>
          <p:cNvSpPr>
            <a:spLocks noGrp="1"/>
          </p:cNvSpPr>
          <p:nvPr>
            <p:ph type="sldNum" sz="quarter" idx="12"/>
          </p:nvPr>
        </p:nvSpPr>
        <p:spPr/>
        <p:txBody>
          <a:bodyPr/>
          <a:lstStyle/>
          <a:p>
            <a:fld id="{0505FD95-DC15-E64F-829D-BB48A5A81A77}" type="slidenum">
              <a:rPr lang="en-US" smtClean="0"/>
              <a:t>16</a:t>
            </a:fld>
            <a:endParaRPr lang="en-US"/>
          </a:p>
        </p:txBody>
      </p:sp>
    </p:spTree>
    <p:extLst>
      <p:ext uri="{BB962C8B-B14F-4D97-AF65-F5344CB8AC3E}">
        <p14:creationId xmlns:p14="http://schemas.microsoft.com/office/powerpoint/2010/main" val="3800130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979B-AD21-C54C-B03F-7161A9B4521A}"/>
              </a:ext>
            </a:extLst>
          </p:cNvPr>
          <p:cNvSpPr>
            <a:spLocks noGrp="1"/>
          </p:cNvSpPr>
          <p:nvPr>
            <p:ph type="title"/>
          </p:nvPr>
        </p:nvSpPr>
        <p:spPr>
          <a:noFill/>
          <a:ln>
            <a:solidFill>
              <a:schemeClr val="bg1"/>
            </a:solidFill>
          </a:ln>
        </p:spPr>
        <p:txBody>
          <a:bodyPr>
            <a:normAutofit/>
          </a:bodyPr>
          <a:lstStyle/>
          <a:p>
            <a:pPr algn="ctr"/>
            <a:r>
              <a:rPr lang="en-US" sz="48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OVERVIEW</a:t>
            </a:r>
          </a:p>
        </p:txBody>
      </p:sp>
      <p:sp>
        <p:nvSpPr>
          <p:cNvPr id="3" name="Content Placeholder 2">
            <a:extLst>
              <a:ext uri="{FF2B5EF4-FFF2-40B4-BE49-F238E27FC236}">
                <a16:creationId xmlns:a16="http://schemas.microsoft.com/office/drawing/2014/main" id="{B867D7E8-06F6-BA4F-AD49-0ED8B91DACC4}"/>
              </a:ext>
            </a:extLst>
          </p:cNvPr>
          <p:cNvSpPr>
            <a:spLocks noGrp="1"/>
          </p:cNvSpPr>
          <p:nvPr>
            <p:ph idx="1"/>
          </p:nvPr>
        </p:nvSpPr>
        <p:spPr>
          <a:xfrm>
            <a:off x="3665220" y="2056766"/>
            <a:ext cx="9890760" cy="3704272"/>
          </a:xfrm>
        </p:spPr>
        <p:txBody>
          <a:bodyPr>
            <a:normAutofit/>
          </a:bodyPr>
          <a:lstStyle/>
          <a:p>
            <a:pPr marL="0" indent="0">
              <a:buNone/>
            </a:pPr>
            <a:r>
              <a:rPr lang="en-US" sz="3600" dirty="0">
                <a:latin typeface="Helvetica" pitchFamily="2" charset="0"/>
              </a:rPr>
              <a:t>I. </a:t>
            </a:r>
            <a:r>
              <a:rPr lang="en-US" dirty="0">
                <a:latin typeface="Helvetica" pitchFamily="2" charset="0"/>
              </a:rPr>
              <a:t>Introduction</a:t>
            </a:r>
          </a:p>
          <a:p>
            <a:pPr marL="0" indent="0">
              <a:buNone/>
            </a:pPr>
            <a:r>
              <a:rPr lang="en-US" dirty="0">
                <a:latin typeface="Helvetica" pitchFamily="2" charset="0"/>
              </a:rPr>
              <a:t>II. Carrot Stable Transformation</a:t>
            </a:r>
          </a:p>
          <a:p>
            <a:pPr marL="0" indent="0">
              <a:buNone/>
            </a:pPr>
            <a:r>
              <a:rPr lang="en-US" dirty="0">
                <a:latin typeface="Helvetica" pitchFamily="2" charset="0"/>
              </a:rPr>
              <a:t>III. Problem </a:t>
            </a:r>
          </a:p>
          <a:p>
            <a:pPr marL="0" indent="0">
              <a:buNone/>
            </a:pPr>
            <a:r>
              <a:rPr lang="en-US" dirty="0">
                <a:latin typeface="Helvetica" pitchFamily="2" charset="0"/>
              </a:rPr>
              <a:t>IV. Goal of the project </a:t>
            </a:r>
          </a:p>
          <a:p>
            <a:pPr marL="0" indent="0">
              <a:buNone/>
            </a:pPr>
            <a:r>
              <a:rPr lang="en-US" dirty="0">
                <a:latin typeface="Helvetica" pitchFamily="2" charset="0"/>
              </a:rPr>
              <a:t>V. Data &amp; flow of operation</a:t>
            </a:r>
          </a:p>
          <a:p>
            <a:pPr marL="0" indent="0">
              <a:buNone/>
            </a:pPr>
            <a:r>
              <a:rPr lang="en-US" dirty="0">
                <a:latin typeface="Helvetica" pitchFamily="2" charset="0"/>
              </a:rPr>
              <a:t>VI. Conclusion</a:t>
            </a:r>
          </a:p>
          <a:p>
            <a:pPr marL="0" indent="0">
              <a:buNone/>
            </a:pPr>
            <a:r>
              <a:rPr lang="en-US" dirty="0">
                <a:latin typeface="Helvetica" pitchFamily="2" charset="0"/>
              </a:rPr>
              <a:t>VII. Future direction</a:t>
            </a:r>
          </a:p>
          <a:p>
            <a:pPr marL="0" indent="0">
              <a:buNone/>
            </a:pPr>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61D96E4F-7458-194A-8CFD-0CCC95DAAE1C}"/>
              </a:ext>
            </a:extLst>
          </p:cNvPr>
          <p:cNvSpPr>
            <a:spLocks noGrp="1"/>
          </p:cNvSpPr>
          <p:nvPr>
            <p:ph type="sldNum" sz="quarter" idx="12"/>
          </p:nvPr>
        </p:nvSpPr>
        <p:spPr/>
        <p:txBody>
          <a:bodyPr/>
          <a:lstStyle/>
          <a:p>
            <a:fld id="{0505FD95-DC15-E64F-829D-BB48A5A81A77}" type="slidenum">
              <a:rPr lang="en-US" smtClean="0"/>
              <a:t>2</a:t>
            </a:fld>
            <a:endParaRPr lang="en-US"/>
          </a:p>
        </p:txBody>
      </p:sp>
    </p:spTree>
    <p:extLst>
      <p:ext uri="{BB962C8B-B14F-4D97-AF65-F5344CB8AC3E}">
        <p14:creationId xmlns:p14="http://schemas.microsoft.com/office/powerpoint/2010/main" val="2832683206"/>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3">
                                            <p:txEl>
                                              <p:pRg st="1" end="1"/>
                                            </p:txEl>
                                          </p:spTgt>
                                        </p:tgtEl>
                                      </p:cBhvr>
                                      <p:by x="150000" y="150000"/>
                                    </p:animScale>
                                  </p:childTnLst>
                                </p:cTn>
                              </p:par>
                              <p:par>
                                <p:cTn id="11" presetID="6" presetClass="emph" presetSubtype="0" fill="hold" nodeType="withEffect">
                                  <p:stCondLst>
                                    <p:cond delay="0"/>
                                  </p:stCondLst>
                                  <p:childTnLst>
                                    <p:animScale>
                                      <p:cBhvr>
                                        <p:cTn id="12" dur="500" fill="hold"/>
                                        <p:tgtEl>
                                          <p:spTgt spid="3">
                                            <p:txEl>
                                              <p:pRg st="0" end="0"/>
                                            </p:txEl>
                                          </p:spTgt>
                                        </p:tgtEl>
                                      </p:cBhvr>
                                      <p:by x="67000" y="67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500" fill="hold"/>
                                        <p:tgtEl>
                                          <p:spTgt spid="3">
                                            <p:txEl>
                                              <p:pRg st="2" end="2"/>
                                            </p:txEl>
                                          </p:spTgt>
                                        </p:tgtEl>
                                      </p:cBhvr>
                                      <p:by x="150000" y="150000"/>
                                    </p:animScale>
                                  </p:childTnLst>
                                </p:cTn>
                              </p:par>
                              <p:par>
                                <p:cTn id="17" presetID="6" presetClass="emph" presetSubtype="0" fill="hold" nodeType="withEffect">
                                  <p:stCondLst>
                                    <p:cond delay="0"/>
                                  </p:stCondLst>
                                  <p:childTnLst>
                                    <p:animScale>
                                      <p:cBhvr>
                                        <p:cTn id="18" dur="500" fill="hold"/>
                                        <p:tgtEl>
                                          <p:spTgt spid="3">
                                            <p:txEl>
                                              <p:pRg st="1" end="1"/>
                                            </p:txEl>
                                          </p:spTgt>
                                        </p:tgtEl>
                                      </p:cBhvr>
                                      <p:by x="67000" y="67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500" fill="hold"/>
                                        <p:tgtEl>
                                          <p:spTgt spid="3">
                                            <p:txEl>
                                              <p:pRg st="3" end="3"/>
                                            </p:txEl>
                                          </p:spTgt>
                                        </p:tgtEl>
                                      </p:cBhvr>
                                      <p:by x="150000" y="150000"/>
                                    </p:animScale>
                                  </p:childTnLst>
                                </p:cTn>
                              </p:par>
                              <p:par>
                                <p:cTn id="23" presetID="6" presetClass="emph" presetSubtype="0" fill="hold" nodeType="withEffect">
                                  <p:stCondLst>
                                    <p:cond delay="0"/>
                                  </p:stCondLst>
                                  <p:childTnLst>
                                    <p:animScale>
                                      <p:cBhvr>
                                        <p:cTn id="24" dur="500" fill="hold"/>
                                        <p:tgtEl>
                                          <p:spTgt spid="3">
                                            <p:txEl>
                                              <p:pRg st="2" end="2"/>
                                            </p:txEl>
                                          </p:spTgt>
                                        </p:tgtEl>
                                      </p:cBhvr>
                                      <p:by x="67000" y="67000"/>
                                    </p:animScale>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3">
                                            <p:txEl>
                                              <p:pRg st="4" end="4"/>
                                            </p:txEl>
                                          </p:spTgt>
                                        </p:tgtEl>
                                      </p:cBhvr>
                                      <p:by x="150000" y="150000"/>
                                    </p:animScale>
                                  </p:childTnLst>
                                </p:cTn>
                              </p:par>
                              <p:par>
                                <p:cTn id="29" presetID="6" presetClass="emph" presetSubtype="0" fill="hold" nodeType="withEffect">
                                  <p:stCondLst>
                                    <p:cond delay="0"/>
                                  </p:stCondLst>
                                  <p:childTnLst>
                                    <p:animScale>
                                      <p:cBhvr>
                                        <p:cTn id="30" dur="500" fill="hold"/>
                                        <p:tgtEl>
                                          <p:spTgt spid="3">
                                            <p:txEl>
                                              <p:pRg st="3" end="3"/>
                                            </p:txEl>
                                          </p:spTgt>
                                        </p:tgtEl>
                                      </p:cBhvr>
                                      <p:by x="67000" y="67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500" fill="hold"/>
                                        <p:tgtEl>
                                          <p:spTgt spid="3">
                                            <p:txEl>
                                              <p:pRg st="5" end="5"/>
                                            </p:txEl>
                                          </p:spTgt>
                                        </p:tgtEl>
                                      </p:cBhvr>
                                      <p:by x="150000" y="150000"/>
                                    </p:animScale>
                                  </p:childTnLst>
                                </p:cTn>
                              </p:par>
                              <p:par>
                                <p:cTn id="35" presetID="6" presetClass="emph" presetSubtype="0" fill="hold" nodeType="withEffect">
                                  <p:stCondLst>
                                    <p:cond delay="0"/>
                                  </p:stCondLst>
                                  <p:childTnLst>
                                    <p:animScale>
                                      <p:cBhvr>
                                        <p:cTn id="36" dur="500" fill="hold"/>
                                        <p:tgtEl>
                                          <p:spTgt spid="3">
                                            <p:txEl>
                                              <p:pRg st="4" end="4"/>
                                            </p:txEl>
                                          </p:spTgt>
                                        </p:tgtEl>
                                      </p:cBhvr>
                                      <p:by x="67000" y="67000"/>
                                    </p:animScale>
                                  </p:childTnLst>
                                </p:cTn>
                              </p:par>
                            </p:childTnLst>
                          </p:cTn>
                        </p:par>
                      </p:childTnLst>
                    </p:cTn>
                  </p:par>
                  <p:par>
                    <p:cTn id="37" fill="hold">
                      <p:stCondLst>
                        <p:cond delay="indefinite"/>
                      </p:stCondLst>
                      <p:childTnLst>
                        <p:par>
                          <p:cTn id="38" fill="hold">
                            <p:stCondLst>
                              <p:cond delay="0"/>
                            </p:stCondLst>
                            <p:childTnLst>
                              <p:par>
                                <p:cTn id="39" presetID="6" presetClass="emph" presetSubtype="0" fill="hold" nodeType="clickEffect">
                                  <p:stCondLst>
                                    <p:cond delay="0"/>
                                  </p:stCondLst>
                                  <p:childTnLst>
                                    <p:animScale>
                                      <p:cBhvr>
                                        <p:cTn id="40" dur="500" fill="hold"/>
                                        <p:tgtEl>
                                          <p:spTgt spid="3">
                                            <p:txEl>
                                              <p:pRg st="6" end="6"/>
                                            </p:txEl>
                                          </p:spTgt>
                                        </p:tgtEl>
                                      </p:cBhvr>
                                      <p:by x="150000" y="150000"/>
                                    </p:animScale>
                                  </p:childTnLst>
                                </p:cTn>
                              </p:par>
                              <p:par>
                                <p:cTn id="41" presetID="6" presetClass="emph" presetSubtype="0" fill="hold" nodeType="withEffect">
                                  <p:stCondLst>
                                    <p:cond delay="0"/>
                                  </p:stCondLst>
                                  <p:childTnLst>
                                    <p:animScale>
                                      <p:cBhvr>
                                        <p:cTn id="42" dur="500" fill="hold"/>
                                        <p:tgtEl>
                                          <p:spTgt spid="3">
                                            <p:txEl>
                                              <p:pRg st="5" end="5"/>
                                            </p:txEl>
                                          </p:spTgt>
                                        </p:tgtEl>
                                      </p:cBhvr>
                                      <p:by x="67000" y="6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0E3A-61CC-B541-9C98-EE794211E056}"/>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Introduction</a:t>
            </a:r>
            <a:endParaRPr lang="en-US" dirty="0"/>
          </a:p>
        </p:txBody>
      </p:sp>
      <p:sp>
        <p:nvSpPr>
          <p:cNvPr id="3" name="Content Placeholder 2">
            <a:extLst>
              <a:ext uri="{FF2B5EF4-FFF2-40B4-BE49-F238E27FC236}">
                <a16:creationId xmlns:a16="http://schemas.microsoft.com/office/drawing/2014/main" id="{3669DE74-71DA-FA4E-A724-E313B02440D0}"/>
              </a:ext>
            </a:extLst>
          </p:cNvPr>
          <p:cNvSpPr>
            <a:spLocks noGrp="1"/>
          </p:cNvSpPr>
          <p:nvPr>
            <p:ph idx="1"/>
          </p:nvPr>
        </p:nvSpPr>
        <p:spPr>
          <a:xfrm>
            <a:off x="838200" y="1897814"/>
            <a:ext cx="10515600" cy="4351338"/>
          </a:xfrm>
        </p:spPr>
        <p:txBody>
          <a:bodyPr>
            <a:normAutofit/>
          </a:bodyPr>
          <a:lstStyle/>
          <a:p>
            <a:pPr marL="0" indent="0">
              <a:buNone/>
            </a:pPr>
            <a:r>
              <a:rPr lang="en-US" sz="2400" b="1" dirty="0">
                <a:latin typeface="Helvetica" pitchFamily="2" charset="0"/>
              </a:rPr>
              <a:t>Pankaj Bhatta </a:t>
            </a:r>
          </a:p>
          <a:p>
            <a:pPr marL="0" indent="0">
              <a:buNone/>
            </a:pPr>
            <a:r>
              <a:rPr lang="en-US" sz="2400" dirty="0">
                <a:latin typeface="Helvetica" pitchFamily="2" charset="0"/>
              </a:rPr>
              <a:t>-Graduate student in CABNR</a:t>
            </a:r>
          </a:p>
          <a:p>
            <a:pPr marL="0" indent="0">
              <a:buNone/>
            </a:pPr>
            <a:r>
              <a:rPr lang="en-US" sz="2400" dirty="0">
                <a:latin typeface="Helvetica" pitchFamily="2" charset="0"/>
              </a:rPr>
              <a:t>-Research in Dr Santos Lab</a:t>
            </a:r>
          </a:p>
          <a:p>
            <a:pPr marL="0" indent="0">
              <a:buNone/>
            </a:pPr>
            <a:endParaRPr lang="en-US" sz="2400" dirty="0">
              <a:latin typeface="Helvetica" pitchFamily="2" charset="0"/>
            </a:endParaRPr>
          </a:p>
          <a:p>
            <a:pPr marL="0" indent="0">
              <a:buNone/>
            </a:pPr>
            <a:r>
              <a:rPr lang="en-US" sz="2400" dirty="0">
                <a:latin typeface="Helvetica" pitchFamily="2" charset="0"/>
              </a:rPr>
              <a:t>-Plant chemical defense mechanism</a:t>
            </a:r>
          </a:p>
          <a:p>
            <a:r>
              <a:rPr lang="en-US" sz="2000" dirty="0">
                <a:latin typeface="Helvetica" pitchFamily="2" charset="0"/>
              </a:rPr>
              <a:t>Study the roles of polyacetylenes in plant defense against fungal pathogen</a:t>
            </a:r>
          </a:p>
          <a:p>
            <a:pPr>
              <a:buFontTx/>
              <a:buChar char="-"/>
            </a:pPr>
            <a:r>
              <a:rPr lang="en-US" sz="2400" dirty="0">
                <a:latin typeface="Helvetica" pitchFamily="2" charset="0"/>
              </a:rPr>
              <a:t>Project involves carrot stable transformation </a:t>
            </a:r>
          </a:p>
        </p:txBody>
      </p:sp>
      <p:sp>
        <p:nvSpPr>
          <p:cNvPr id="5" name="Slide Number Placeholder 4">
            <a:extLst>
              <a:ext uri="{FF2B5EF4-FFF2-40B4-BE49-F238E27FC236}">
                <a16:creationId xmlns:a16="http://schemas.microsoft.com/office/drawing/2014/main" id="{C7CEAF1C-85D9-F940-8E7B-DF1F3AA3A85C}"/>
              </a:ext>
            </a:extLst>
          </p:cNvPr>
          <p:cNvSpPr>
            <a:spLocks noGrp="1"/>
          </p:cNvSpPr>
          <p:nvPr>
            <p:ph type="sldNum" sz="quarter" idx="12"/>
          </p:nvPr>
        </p:nvSpPr>
        <p:spPr/>
        <p:txBody>
          <a:bodyPr/>
          <a:lstStyle/>
          <a:p>
            <a:fld id="{0505FD95-DC15-E64F-829D-BB48A5A81A77}" type="slidenum">
              <a:rPr lang="en-US" smtClean="0"/>
              <a:t>3</a:t>
            </a:fld>
            <a:endParaRPr lang="en-US"/>
          </a:p>
        </p:txBody>
      </p:sp>
      <p:pic>
        <p:nvPicPr>
          <p:cNvPr id="6" name="Picture 5">
            <a:extLst>
              <a:ext uri="{FF2B5EF4-FFF2-40B4-BE49-F238E27FC236}">
                <a16:creationId xmlns:a16="http://schemas.microsoft.com/office/drawing/2014/main" id="{1556F13E-ABF7-D14B-80F7-E642006A0FF8}"/>
              </a:ext>
            </a:extLst>
          </p:cNvPr>
          <p:cNvPicPr>
            <a:picLocks noChangeAspect="1"/>
          </p:cNvPicPr>
          <p:nvPr/>
        </p:nvPicPr>
        <p:blipFill>
          <a:blip r:embed="rId3"/>
          <a:stretch>
            <a:fillRect/>
          </a:stretch>
        </p:blipFill>
        <p:spPr>
          <a:xfrm>
            <a:off x="10459697" y="213405"/>
            <a:ext cx="1586434" cy="1577211"/>
          </a:xfrm>
          <a:prstGeom prst="rect">
            <a:avLst/>
          </a:prstGeom>
        </p:spPr>
      </p:pic>
    </p:spTree>
    <p:extLst>
      <p:ext uri="{BB962C8B-B14F-4D97-AF65-F5344CB8AC3E}">
        <p14:creationId xmlns:p14="http://schemas.microsoft.com/office/powerpoint/2010/main" val="191884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How to FIND and CONTROL these 7 deadly DISEASES in CARROT">
            <a:extLst>
              <a:ext uri="{FF2B5EF4-FFF2-40B4-BE49-F238E27FC236}">
                <a16:creationId xmlns:a16="http://schemas.microsoft.com/office/drawing/2014/main" id="{3EEB0E56-0CE1-444A-A2D5-2A2BE1041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43661">
            <a:off x="9175997" y="4236100"/>
            <a:ext cx="3364523" cy="168226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3DBA9-5EB0-AC49-A8F9-458C89F12965}"/>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Background</a:t>
            </a:r>
            <a:endParaRPr lang="en-US" dirty="0"/>
          </a:p>
        </p:txBody>
      </p:sp>
      <p:sp>
        <p:nvSpPr>
          <p:cNvPr id="3" name="Content Placeholder 2">
            <a:extLst>
              <a:ext uri="{FF2B5EF4-FFF2-40B4-BE49-F238E27FC236}">
                <a16:creationId xmlns:a16="http://schemas.microsoft.com/office/drawing/2014/main" id="{61E673EE-7965-F840-B605-D631B7505248}"/>
              </a:ext>
            </a:extLst>
          </p:cNvPr>
          <p:cNvSpPr>
            <a:spLocks noGrp="1"/>
          </p:cNvSpPr>
          <p:nvPr>
            <p:ph idx="1"/>
          </p:nvPr>
        </p:nvSpPr>
        <p:spPr>
          <a:xfrm>
            <a:off x="838200" y="1690688"/>
            <a:ext cx="10515600" cy="2868955"/>
          </a:xfrm>
        </p:spPr>
        <p:txBody>
          <a:bodyPr>
            <a:normAutofit/>
          </a:bodyPr>
          <a:lstStyle/>
          <a:p>
            <a:pPr marL="0" indent="0">
              <a:buNone/>
            </a:pPr>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Carrots</a:t>
            </a:r>
          </a:p>
          <a:p>
            <a:pPr marL="0" indent="0">
              <a:buNone/>
            </a:pPr>
            <a:r>
              <a:rPr lang="en-US" dirty="0">
                <a:latin typeface="Helvetica" pitchFamily="2" charset="0"/>
              </a:rPr>
              <a:t>-</a:t>
            </a:r>
            <a:r>
              <a:rPr lang="en-US" sz="2400" dirty="0">
                <a:latin typeface="Helvetica" pitchFamily="2" charset="0"/>
              </a:rPr>
              <a:t>Annual crop value: ~$864 million (US) </a:t>
            </a:r>
          </a:p>
          <a:p>
            <a:pPr marL="0" indent="0">
              <a:buNone/>
            </a:pPr>
            <a:r>
              <a:rPr lang="en-US" sz="2400" dirty="0">
                <a:latin typeface="Helvetica" pitchFamily="2" charset="0"/>
              </a:rPr>
              <a:t>- 4</a:t>
            </a:r>
            <a:r>
              <a:rPr lang="en-US" sz="2400" baseline="30000" dirty="0">
                <a:latin typeface="Helvetica" pitchFamily="2" charset="0"/>
              </a:rPr>
              <a:t>th</a:t>
            </a:r>
            <a:r>
              <a:rPr lang="en-US" sz="2400" dirty="0">
                <a:latin typeface="Helvetica" pitchFamily="2" charset="0"/>
              </a:rPr>
              <a:t> largest producer of carrot (US); ~1.4 million tons/year</a:t>
            </a:r>
          </a:p>
          <a:p>
            <a:pPr>
              <a:buFontTx/>
              <a:buChar char="-"/>
            </a:pPr>
            <a:r>
              <a:rPr lang="en-US" sz="2400" dirty="0">
                <a:latin typeface="Helvetica" pitchFamily="2" charset="0"/>
              </a:rPr>
              <a:t>7</a:t>
            </a:r>
            <a:r>
              <a:rPr lang="en-US" sz="2400" baseline="30000" dirty="0">
                <a:latin typeface="Helvetica" pitchFamily="2" charset="0"/>
              </a:rPr>
              <a:t>th</a:t>
            </a:r>
            <a:r>
              <a:rPr lang="en-US" sz="2400" dirty="0">
                <a:latin typeface="Helvetica" pitchFamily="2" charset="0"/>
              </a:rPr>
              <a:t> most consumed vegetable crop in the US</a:t>
            </a:r>
          </a:p>
          <a:p>
            <a:pPr>
              <a:buFontTx/>
              <a:buChar char="-"/>
            </a:pPr>
            <a:r>
              <a:rPr lang="en-US" sz="2400" dirty="0">
                <a:latin typeface="Helvetica" pitchFamily="2" charset="0"/>
              </a:rPr>
              <a:t>Rich in nutrition</a:t>
            </a:r>
          </a:p>
          <a:p>
            <a:pPr>
              <a:buFontTx/>
              <a:buChar char="-"/>
            </a:pPr>
            <a:r>
              <a:rPr lang="en-US" sz="2400" dirty="0">
                <a:latin typeface="Helvetica" pitchFamily="2" charset="0"/>
              </a:rPr>
              <a:t>Rich in useful plant compounds</a:t>
            </a:r>
          </a:p>
          <a:p>
            <a:pPr marL="0" indent="0">
              <a:buNone/>
            </a:pPr>
            <a:endPar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endParaRPr>
          </a:p>
          <a:p>
            <a:pPr marL="0" indent="0">
              <a:buNone/>
            </a:pPr>
            <a:endParaRPr lang="en-US" sz="2400" dirty="0">
              <a:latin typeface="Helvetica" pitchFamily="2" charset="0"/>
              <a:cs typeface="Arial" panose="020B0604020202020204" pitchFamily="34" charset="0"/>
            </a:endParaRPr>
          </a:p>
          <a:p>
            <a:pPr marL="0" indent="0">
              <a:buNone/>
            </a:pPr>
            <a:endPar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endParaRPr>
          </a:p>
        </p:txBody>
      </p:sp>
      <p:pic>
        <p:nvPicPr>
          <p:cNvPr id="4" name="Picture 2" descr="Carrot">
            <a:extLst>
              <a:ext uri="{FF2B5EF4-FFF2-40B4-BE49-F238E27FC236}">
                <a16:creationId xmlns:a16="http://schemas.microsoft.com/office/drawing/2014/main" id="{E55324AF-F897-0E4F-8694-F5E0EA911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039" y="258430"/>
            <a:ext cx="3346938" cy="25102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DE7721-3C57-944C-8F49-39AFAEB08AA3}"/>
              </a:ext>
            </a:extLst>
          </p:cNvPr>
          <p:cNvSpPr txBox="1"/>
          <p:nvPr/>
        </p:nvSpPr>
        <p:spPr>
          <a:xfrm>
            <a:off x="10760441" y="2537802"/>
            <a:ext cx="689612" cy="230832"/>
          </a:xfrm>
          <a:prstGeom prst="rect">
            <a:avLst/>
          </a:prstGeom>
          <a:noFill/>
        </p:spPr>
        <p:txBody>
          <a:bodyPr wrap="square" rtlCol="0">
            <a:spAutoFit/>
          </a:bodyPr>
          <a:lstStyle/>
          <a:p>
            <a:r>
              <a:rPr lang="en-US" sz="900" i="1" dirty="0"/>
              <a:t>NDTV food</a:t>
            </a:r>
          </a:p>
        </p:txBody>
      </p:sp>
      <p:sp>
        <p:nvSpPr>
          <p:cNvPr id="7" name="TextBox 6">
            <a:extLst>
              <a:ext uri="{FF2B5EF4-FFF2-40B4-BE49-F238E27FC236}">
                <a16:creationId xmlns:a16="http://schemas.microsoft.com/office/drawing/2014/main" id="{9F75953A-AEAC-2746-98F4-525FC001FE90}"/>
              </a:ext>
            </a:extLst>
          </p:cNvPr>
          <p:cNvSpPr txBox="1"/>
          <p:nvPr/>
        </p:nvSpPr>
        <p:spPr>
          <a:xfrm>
            <a:off x="10319329" y="6095946"/>
            <a:ext cx="782587" cy="230832"/>
          </a:xfrm>
          <a:prstGeom prst="rect">
            <a:avLst/>
          </a:prstGeom>
          <a:noFill/>
        </p:spPr>
        <p:txBody>
          <a:bodyPr wrap="none" rtlCol="0">
            <a:spAutoFit/>
          </a:bodyPr>
          <a:lstStyle/>
          <a:p>
            <a:r>
              <a:rPr lang="en-US" sz="900" i="1" dirty="0"/>
              <a:t>Krishi Jagran</a:t>
            </a:r>
          </a:p>
        </p:txBody>
      </p:sp>
      <p:sp>
        <p:nvSpPr>
          <p:cNvPr id="8" name="TextBox 7">
            <a:extLst>
              <a:ext uri="{FF2B5EF4-FFF2-40B4-BE49-F238E27FC236}">
                <a16:creationId xmlns:a16="http://schemas.microsoft.com/office/drawing/2014/main" id="{AE361E10-1768-754E-B773-3DD5A4C419D1}"/>
              </a:ext>
            </a:extLst>
          </p:cNvPr>
          <p:cNvSpPr txBox="1"/>
          <p:nvPr/>
        </p:nvSpPr>
        <p:spPr>
          <a:xfrm>
            <a:off x="838200" y="4918626"/>
            <a:ext cx="9034849" cy="1508105"/>
          </a:xfrm>
          <a:prstGeom prst="rect">
            <a:avLst/>
          </a:prstGeom>
          <a:noFill/>
        </p:spPr>
        <p:txBody>
          <a:bodyPr wrap="square" rtlCol="0">
            <a:spAutoFit/>
          </a:bodyPr>
          <a:lstStyle/>
          <a:p>
            <a:r>
              <a:rPr lang="en-US" sz="24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Problem</a:t>
            </a:r>
          </a:p>
          <a:p>
            <a:r>
              <a:rPr lang="en-US" sz="2400" dirty="0">
                <a:latin typeface="Helvetica" pitchFamily="2" charset="0"/>
              </a:rPr>
              <a:t>- </a:t>
            </a:r>
            <a:r>
              <a:rPr lang="en-US" sz="2200" dirty="0">
                <a:latin typeface="Helvetica" pitchFamily="2" charset="0"/>
              </a:rPr>
              <a:t>$375 million loss/year due to plant pathogen- </a:t>
            </a:r>
            <a:r>
              <a:rPr lang="en-US" sz="2200" i="1" dirty="0">
                <a:latin typeface="Helvetica" pitchFamily="2" charset="0"/>
                <a:cs typeface="Arial" panose="020B0604020202020204" pitchFamily="34" charset="0"/>
              </a:rPr>
              <a:t>Sclerotinia </a:t>
            </a:r>
            <a:r>
              <a:rPr lang="en-US" sz="2200" i="1" dirty="0" err="1">
                <a:latin typeface="Helvetica" pitchFamily="2" charset="0"/>
                <a:cs typeface="Arial" panose="020B0604020202020204" pitchFamily="34" charset="0"/>
              </a:rPr>
              <a:t>sclerotiorum</a:t>
            </a:r>
            <a:endParaRPr lang="en-US" sz="2200" dirty="0">
              <a:latin typeface="Helvetica" pitchFamily="2" charset="0"/>
            </a:endParaRPr>
          </a:p>
          <a:p>
            <a:r>
              <a:rPr lang="en-US" sz="2200" dirty="0">
                <a:latin typeface="Helvetica" pitchFamily="2" charset="0"/>
              </a:rPr>
              <a:t>	 - One of the most common pathogen- </a:t>
            </a:r>
            <a:r>
              <a:rPr lang="en-US" sz="2200" dirty="0">
                <a:latin typeface="Helvetica" pitchFamily="2" charset="0"/>
                <a:cs typeface="Arial" panose="020B0604020202020204" pitchFamily="34" charset="0"/>
              </a:rPr>
              <a:t>causes white rot</a:t>
            </a:r>
          </a:p>
          <a:p>
            <a:r>
              <a:rPr lang="en-US" sz="2200" dirty="0">
                <a:latin typeface="Helvetica" pitchFamily="2" charset="0"/>
                <a:cs typeface="Arial" panose="020B0604020202020204" pitchFamily="34" charset="0"/>
              </a:rPr>
              <a:t> 	 - Infects more than 600 plant species</a:t>
            </a:r>
          </a:p>
        </p:txBody>
      </p:sp>
      <p:sp>
        <p:nvSpPr>
          <p:cNvPr id="10" name="Slide Number Placeholder 9">
            <a:extLst>
              <a:ext uri="{FF2B5EF4-FFF2-40B4-BE49-F238E27FC236}">
                <a16:creationId xmlns:a16="http://schemas.microsoft.com/office/drawing/2014/main" id="{D5F1E82B-49FD-E842-9045-C0CEBB9321FB}"/>
              </a:ext>
            </a:extLst>
          </p:cNvPr>
          <p:cNvSpPr>
            <a:spLocks noGrp="1"/>
          </p:cNvSpPr>
          <p:nvPr>
            <p:ph type="sldNum" sz="quarter" idx="12"/>
          </p:nvPr>
        </p:nvSpPr>
        <p:spPr/>
        <p:txBody>
          <a:bodyPr/>
          <a:lstStyle/>
          <a:p>
            <a:fld id="{0505FD95-DC15-E64F-829D-BB48A5A81A77}" type="slidenum">
              <a:rPr lang="en-US" smtClean="0"/>
              <a:t>4</a:t>
            </a:fld>
            <a:endParaRPr lang="en-US"/>
          </a:p>
        </p:txBody>
      </p:sp>
    </p:spTree>
    <p:extLst>
      <p:ext uri="{BB962C8B-B14F-4D97-AF65-F5344CB8AC3E}">
        <p14:creationId xmlns:p14="http://schemas.microsoft.com/office/powerpoint/2010/main" val="7551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5914-25A6-8D46-8C97-4966B6D4DFB0}"/>
              </a:ext>
            </a:extLst>
          </p:cNvPr>
          <p:cNvSpPr>
            <a:spLocks noGrp="1"/>
          </p:cNvSpPr>
          <p:nvPr>
            <p:ph type="title"/>
          </p:nvPr>
        </p:nvSpPr>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Polyacetylenes</a:t>
            </a:r>
            <a:r>
              <a:rPr lang="en-US" dirty="0"/>
              <a:t> </a:t>
            </a:r>
          </a:p>
        </p:txBody>
      </p:sp>
      <p:sp>
        <p:nvSpPr>
          <p:cNvPr id="3" name="Content Placeholder 2">
            <a:extLst>
              <a:ext uri="{FF2B5EF4-FFF2-40B4-BE49-F238E27FC236}">
                <a16:creationId xmlns:a16="http://schemas.microsoft.com/office/drawing/2014/main" id="{2287A177-616A-8649-B818-D90055674C99}"/>
              </a:ext>
            </a:extLst>
          </p:cNvPr>
          <p:cNvSpPr>
            <a:spLocks noGrp="1"/>
          </p:cNvSpPr>
          <p:nvPr>
            <p:ph idx="1"/>
          </p:nvPr>
        </p:nvSpPr>
        <p:spPr>
          <a:xfrm>
            <a:off x="838200" y="1563733"/>
            <a:ext cx="10515600" cy="3027729"/>
          </a:xfrm>
        </p:spPr>
        <p:txBody>
          <a:bodyPr/>
          <a:lstStyle/>
          <a:p>
            <a:pPr marL="0" indent="0">
              <a:buNone/>
            </a:pPr>
            <a:r>
              <a:rPr lang="en-US" sz="2400" dirty="0">
                <a:latin typeface="Helvetica" pitchFamily="2" charset="0"/>
              </a:rPr>
              <a:t>-Polyacetylenes are naturally occurring aliphatic with one or more than one triple bond (17-18 C length) </a:t>
            </a:r>
          </a:p>
          <a:p>
            <a:pPr marL="0" indent="0">
              <a:buNone/>
            </a:pPr>
            <a:endParaRPr lang="en-US" sz="2400" dirty="0">
              <a:latin typeface="Helvetica" pitchFamily="2" charset="0"/>
            </a:endParaRPr>
          </a:p>
        </p:txBody>
      </p:sp>
      <p:sp>
        <p:nvSpPr>
          <p:cNvPr id="7" name="TextBox 6">
            <a:extLst>
              <a:ext uri="{FF2B5EF4-FFF2-40B4-BE49-F238E27FC236}">
                <a16:creationId xmlns:a16="http://schemas.microsoft.com/office/drawing/2014/main" id="{0882EF98-0653-9045-87BA-8B37AA8FA371}"/>
              </a:ext>
            </a:extLst>
          </p:cNvPr>
          <p:cNvSpPr txBox="1"/>
          <p:nvPr/>
        </p:nvSpPr>
        <p:spPr>
          <a:xfrm>
            <a:off x="774454" y="5122723"/>
            <a:ext cx="10960346" cy="1200329"/>
          </a:xfrm>
          <a:prstGeom prst="rect">
            <a:avLst/>
          </a:prstGeom>
          <a:noFill/>
        </p:spPr>
        <p:txBody>
          <a:bodyPr wrap="square" rtlCol="0">
            <a:spAutoFit/>
          </a:bodyPr>
          <a:lstStyle/>
          <a:p>
            <a:pPr marL="285750" indent="-285750">
              <a:buFontTx/>
              <a:buChar char="-"/>
            </a:pPr>
            <a:r>
              <a:rPr lang="en-US" sz="2400" dirty="0">
                <a:latin typeface="Helvetica" pitchFamily="2" charset="0"/>
              </a:rPr>
              <a:t>Found in skin or periderm </a:t>
            </a:r>
          </a:p>
          <a:p>
            <a:pPr marL="285750" indent="-285750">
              <a:buFontTx/>
              <a:buChar char="-"/>
            </a:pPr>
            <a:r>
              <a:rPr lang="en-US" sz="2400" dirty="0">
                <a:latin typeface="Helvetica" pitchFamily="2" charset="0"/>
              </a:rPr>
              <a:t>Anti-cancerous, antifungal, antimicrobial properties along with other nutraceuticals properties</a:t>
            </a:r>
          </a:p>
        </p:txBody>
      </p:sp>
      <p:sp>
        <p:nvSpPr>
          <p:cNvPr id="8" name="TextBox 7">
            <a:extLst>
              <a:ext uri="{FF2B5EF4-FFF2-40B4-BE49-F238E27FC236}">
                <a16:creationId xmlns:a16="http://schemas.microsoft.com/office/drawing/2014/main" id="{FFF222A3-30EF-E741-9E3E-F2FC5653ABBB}"/>
              </a:ext>
            </a:extLst>
          </p:cNvPr>
          <p:cNvSpPr txBox="1"/>
          <p:nvPr/>
        </p:nvSpPr>
        <p:spPr>
          <a:xfrm>
            <a:off x="774454" y="4591462"/>
            <a:ext cx="1946034" cy="461665"/>
          </a:xfrm>
          <a:prstGeom prst="rect">
            <a:avLst/>
          </a:prstGeom>
          <a:noFill/>
        </p:spPr>
        <p:txBody>
          <a:bodyPr wrap="square" rtlCol="0">
            <a:spAutoFit/>
          </a:bodyPr>
          <a:lstStyle/>
          <a:p>
            <a:r>
              <a:rPr lang="en-US" sz="24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Importance</a:t>
            </a:r>
            <a:endParaRPr lang="en-US" sz="2400" dirty="0">
              <a:latin typeface="Helvetica" pitchFamily="2" charset="0"/>
            </a:endParaRPr>
          </a:p>
        </p:txBody>
      </p:sp>
      <p:sp>
        <p:nvSpPr>
          <p:cNvPr id="5" name="Slide Number Placeholder 4">
            <a:extLst>
              <a:ext uri="{FF2B5EF4-FFF2-40B4-BE49-F238E27FC236}">
                <a16:creationId xmlns:a16="http://schemas.microsoft.com/office/drawing/2014/main" id="{F89B5C80-440B-874B-B33D-77D7B0D60336}"/>
              </a:ext>
            </a:extLst>
          </p:cNvPr>
          <p:cNvSpPr>
            <a:spLocks noGrp="1"/>
          </p:cNvSpPr>
          <p:nvPr>
            <p:ph type="sldNum" sz="quarter" idx="12"/>
          </p:nvPr>
        </p:nvSpPr>
        <p:spPr/>
        <p:txBody>
          <a:bodyPr/>
          <a:lstStyle/>
          <a:p>
            <a:fld id="{0505FD95-DC15-E64F-829D-BB48A5A81A77}" type="slidenum">
              <a:rPr lang="en-US" smtClean="0"/>
              <a:t>5</a:t>
            </a:fld>
            <a:endParaRPr lang="en-US"/>
          </a:p>
        </p:txBody>
      </p:sp>
      <p:pic>
        <p:nvPicPr>
          <p:cNvPr id="11" name="Picture 2">
            <a:extLst>
              <a:ext uri="{FF2B5EF4-FFF2-40B4-BE49-F238E27FC236}">
                <a16:creationId xmlns:a16="http://schemas.microsoft.com/office/drawing/2014/main" id="{741CC023-5064-5043-9B6D-D1290FAB0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248" b="83233"/>
          <a:stretch/>
        </p:blipFill>
        <p:spPr bwMode="auto">
          <a:xfrm>
            <a:off x="3157406" y="2554994"/>
            <a:ext cx="4555424" cy="151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0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14D8-80B7-AB46-8E29-938600FB64D3}"/>
              </a:ext>
            </a:extLst>
          </p:cNvPr>
          <p:cNvSpPr>
            <a:spLocks noGrp="1"/>
          </p:cNvSpPr>
          <p:nvPr>
            <p:ph type="title"/>
          </p:nvPr>
        </p:nvSpPr>
        <p:spPr>
          <a:xfrm>
            <a:off x="366168" y="300636"/>
            <a:ext cx="10515600" cy="1325563"/>
          </a:xfrm>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Carrot stable transformation </a:t>
            </a:r>
            <a:endParaRPr lang="en-US" dirty="0"/>
          </a:p>
        </p:txBody>
      </p:sp>
      <p:sp>
        <p:nvSpPr>
          <p:cNvPr id="3" name="Content Placeholder 2">
            <a:extLst>
              <a:ext uri="{FF2B5EF4-FFF2-40B4-BE49-F238E27FC236}">
                <a16:creationId xmlns:a16="http://schemas.microsoft.com/office/drawing/2014/main" id="{BE1BA91C-0713-3E4E-887F-71BB00E26C01}"/>
              </a:ext>
            </a:extLst>
          </p:cNvPr>
          <p:cNvSpPr>
            <a:spLocks noGrp="1"/>
          </p:cNvSpPr>
          <p:nvPr>
            <p:ph idx="1"/>
          </p:nvPr>
        </p:nvSpPr>
        <p:spPr>
          <a:xfrm>
            <a:off x="421052" y="1565394"/>
            <a:ext cx="7502912" cy="2022178"/>
          </a:xfrm>
        </p:spPr>
        <p:txBody>
          <a:bodyPr>
            <a:normAutofit/>
          </a:bodyPr>
          <a:lstStyle/>
          <a:p>
            <a:pPr marL="0" indent="0">
              <a:buNone/>
            </a:pPr>
            <a:r>
              <a:rPr lang="en-US" sz="2400" b="1" dirty="0">
                <a:latin typeface="Helvetica" pitchFamily="2" charset="0"/>
              </a:rPr>
              <a:t>What is stable transformation?</a:t>
            </a:r>
          </a:p>
          <a:p>
            <a:pPr marL="0" indent="0">
              <a:buNone/>
            </a:pPr>
            <a:endParaRPr lang="en-US" sz="2400" b="1" dirty="0">
              <a:latin typeface="Helvetica" pitchFamily="2" charset="0"/>
            </a:endParaRPr>
          </a:p>
          <a:p>
            <a:pPr>
              <a:buFontTx/>
              <a:buChar char="-"/>
            </a:pPr>
            <a:r>
              <a:rPr lang="en-US" sz="2400" dirty="0">
                <a:latin typeface="Helvetica" pitchFamily="2" charset="0"/>
              </a:rPr>
              <a:t>Permanent introduction of gene into a plant i.e., gene will be integrated into the host genome</a:t>
            </a:r>
          </a:p>
          <a:p>
            <a:pPr marL="0" indent="0">
              <a:buNone/>
            </a:pPr>
            <a:endParaRPr lang="en-US" sz="24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endParaRPr>
          </a:p>
        </p:txBody>
      </p:sp>
      <p:sp>
        <p:nvSpPr>
          <p:cNvPr id="7" name="TextBox 6">
            <a:extLst>
              <a:ext uri="{FF2B5EF4-FFF2-40B4-BE49-F238E27FC236}">
                <a16:creationId xmlns:a16="http://schemas.microsoft.com/office/drawing/2014/main" id="{4A83E4DD-B734-0243-8F51-7E85AE37488F}"/>
              </a:ext>
            </a:extLst>
          </p:cNvPr>
          <p:cNvSpPr txBox="1"/>
          <p:nvPr/>
        </p:nvSpPr>
        <p:spPr>
          <a:xfrm>
            <a:off x="8309833" y="1093370"/>
            <a:ext cx="1950505" cy="307777"/>
          </a:xfrm>
          <a:prstGeom prst="rect">
            <a:avLst/>
          </a:prstGeom>
          <a:noFill/>
        </p:spPr>
        <p:txBody>
          <a:bodyPr wrap="square" rtlCol="0">
            <a:spAutoFit/>
          </a:bodyPr>
          <a:lstStyle/>
          <a:p>
            <a:r>
              <a:rPr lang="en-US" sz="1400" dirty="0"/>
              <a:t>Danvers Half Long (DHL)</a:t>
            </a:r>
          </a:p>
        </p:txBody>
      </p:sp>
      <p:grpSp>
        <p:nvGrpSpPr>
          <p:cNvPr id="8" name="Group 7"/>
          <p:cNvGrpSpPr/>
          <p:nvPr/>
        </p:nvGrpSpPr>
        <p:grpSpPr>
          <a:xfrm>
            <a:off x="8281300" y="1328542"/>
            <a:ext cx="2657783" cy="2452252"/>
            <a:chOff x="8886138" y="1445050"/>
            <a:chExt cx="2071313" cy="1686361"/>
          </a:xfrm>
        </p:grpSpPr>
        <p:pic>
          <p:nvPicPr>
            <p:cNvPr id="6" name="Picture 5">
              <a:extLst>
                <a:ext uri="{FF2B5EF4-FFF2-40B4-BE49-F238E27FC236}">
                  <a16:creationId xmlns:a16="http://schemas.microsoft.com/office/drawing/2014/main" id="{75150954-5439-6442-91D6-85FDCB638BAE}"/>
                </a:ext>
              </a:extLst>
            </p:cNvPr>
            <p:cNvPicPr>
              <a:picLocks noChangeAspect="1"/>
            </p:cNvPicPr>
            <p:nvPr/>
          </p:nvPicPr>
          <p:blipFill>
            <a:blip r:embed="rId3"/>
            <a:stretch>
              <a:fillRect/>
            </a:stretch>
          </p:blipFill>
          <p:spPr>
            <a:xfrm>
              <a:off x="8886138" y="1445050"/>
              <a:ext cx="2071313" cy="1553486"/>
            </a:xfrm>
            <a:prstGeom prst="rect">
              <a:avLst/>
            </a:prstGeom>
            <a:ln>
              <a:noFill/>
            </a:ln>
            <a:effectLst>
              <a:softEdge rad="112500"/>
            </a:effectLst>
          </p:spPr>
        </p:pic>
        <p:sp>
          <p:nvSpPr>
            <p:cNvPr id="5" name="TextBox 4"/>
            <p:cNvSpPr txBox="1"/>
            <p:nvPr/>
          </p:nvSpPr>
          <p:spPr>
            <a:xfrm>
              <a:off x="8908375" y="2962090"/>
              <a:ext cx="539940" cy="169321"/>
            </a:xfrm>
            <a:prstGeom prst="rect">
              <a:avLst/>
            </a:prstGeom>
            <a:noFill/>
          </p:spPr>
          <p:txBody>
            <a:bodyPr wrap="none" rtlCol="0">
              <a:spAutoFit/>
            </a:bodyPr>
            <a:lstStyle/>
            <a:p>
              <a:r>
                <a:rPr lang="en-US" sz="1000" i="1" dirty="0"/>
                <a:t>Credit: PB</a:t>
              </a:r>
            </a:p>
          </p:txBody>
        </p:sp>
      </p:grpSp>
      <p:pic>
        <p:nvPicPr>
          <p:cNvPr id="14" name="Picture 13" descr="A picture containing sitting, old, food, dirty&#10;&#10;Description automatically generated">
            <a:extLst>
              <a:ext uri="{FF2B5EF4-FFF2-40B4-BE49-F238E27FC236}">
                <a16:creationId xmlns:a16="http://schemas.microsoft.com/office/drawing/2014/main" id="{8290A03B-3488-DD44-B3FB-8E1F82953DD0}"/>
              </a:ext>
            </a:extLst>
          </p:cNvPr>
          <p:cNvPicPr>
            <a:picLocks noChangeAspect="1"/>
          </p:cNvPicPr>
          <p:nvPr/>
        </p:nvPicPr>
        <p:blipFill rotWithShape="1">
          <a:blip r:embed="rId4">
            <a:extLst>
              <a:ext uri="{28A0092B-C50C-407E-A947-70E740481C1C}">
                <a14:useLocalDpi xmlns:a14="http://schemas.microsoft.com/office/drawing/2010/main" val="0"/>
              </a:ext>
            </a:extLst>
          </a:blip>
          <a:srcRect l="6221" t="15387" b="16932"/>
          <a:stretch/>
        </p:blipFill>
        <p:spPr>
          <a:xfrm rot="1583646">
            <a:off x="8223136" y="4451552"/>
            <a:ext cx="2591590" cy="1401827"/>
          </a:xfrm>
          <a:prstGeom prst="ellipse">
            <a:avLst/>
          </a:prstGeom>
          <a:ln>
            <a:noFill/>
          </a:ln>
          <a:effectLst>
            <a:softEdge rad="112500"/>
          </a:effectLst>
        </p:spPr>
      </p:pic>
      <p:sp>
        <p:nvSpPr>
          <p:cNvPr id="15" name="TextBox 14">
            <a:extLst>
              <a:ext uri="{FF2B5EF4-FFF2-40B4-BE49-F238E27FC236}">
                <a16:creationId xmlns:a16="http://schemas.microsoft.com/office/drawing/2014/main" id="{04CAFAD9-05E6-F648-B10E-9D032AE7454B}"/>
              </a:ext>
            </a:extLst>
          </p:cNvPr>
          <p:cNvSpPr txBox="1"/>
          <p:nvPr/>
        </p:nvSpPr>
        <p:spPr>
          <a:xfrm>
            <a:off x="8309833" y="4037251"/>
            <a:ext cx="2216918" cy="276999"/>
          </a:xfrm>
          <a:prstGeom prst="rect">
            <a:avLst/>
          </a:prstGeom>
          <a:noFill/>
        </p:spPr>
        <p:txBody>
          <a:bodyPr wrap="square" rtlCol="0">
            <a:spAutoFit/>
          </a:bodyPr>
          <a:lstStyle/>
          <a:p>
            <a:r>
              <a:rPr lang="en-US" sz="1200" i="1" dirty="0"/>
              <a:t>Agrobacterium tumefaciens</a:t>
            </a:r>
          </a:p>
        </p:txBody>
      </p:sp>
      <p:pic>
        <p:nvPicPr>
          <p:cNvPr id="16" name="Picture 15" descr="Diagram&#10;&#10;Description automatically generated">
            <a:extLst>
              <a:ext uri="{FF2B5EF4-FFF2-40B4-BE49-F238E27FC236}">
                <a16:creationId xmlns:a16="http://schemas.microsoft.com/office/drawing/2014/main" id="{7E5952B4-2D2E-E544-B65C-0C3ECB70D2CF}"/>
              </a:ext>
            </a:extLst>
          </p:cNvPr>
          <p:cNvPicPr>
            <a:picLocks noChangeAspect="1"/>
          </p:cNvPicPr>
          <p:nvPr/>
        </p:nvPicPr>
        <p:blipFill>
          <a:blip r:embed="rId5"/>
          <a:stretch>
            <a:fillRect/>
          </a:stretch>
        </p:blipFill>
        <p:spPr>
          <a:xfrm>
            <a:off x="527904" y="4037251"/>
            <a:ext cx="6548460" cy="2682249"/>
          </a:xfrm>
          <a:prstGeom prst="rect">
            <a:avLst/>
          </a:prstGeom>
        </p:spPr>
      </p:pic>
      <p:sp>
        <p:nvSpPr>
          <p:cNvPr id="18" name="TextBox 17">
            <a:extLst>
              <a:ext uri="{FF2B5EF4-FFF2-40B4-BE49-F238E27FC236}">
                <a16:creationId xmlns:a16="http://schemas.microsoft.com/office/drawing/2014/main" id="{86CCDE3A-28EC-664D-A721-1DF2664D8A67}"/>
              </a:ext>
            </a:extLst>
          </p:cNvPr>
          <p:cNvSpPr txBox="1"/>
          <p:nvPr/>
        </p:nvSpPr>
        <p:spPr>
          <a:xfrm>
            <a:off x="8309833" y="6054265"/>
            <a:ext cx="1231427" cy="246221"/>
          </a:xfrm>
          <a:prstGeom prst="rect">
            <a:avLst/>
          </a:prstGeom>
          <a:noFill/>
        </p:spPr>
        <p:txBody>
          <a:bodyPr wrap="none" rtlCol="0">
            <a:spAutoFit/>
          </a:bodyPr>
          <a:lstStyle/>
          <a:p>
            <a:r>
              <a:rPr lang="en-US" sz="1000" i="1" dirty="0"/>
              <a:t>Credit: Dylan </a:t>
            </a:r>
            <a:r>
              <a:rPr lang="en-US" sz="1000" i="1" dirty="0" err="1"/>
              <a:t>Kosma</a:t>
            </a:r>
            <a:endParaRPr lang="en-US" sz="1000" i="1" dirty="0"/>
          </a:p>
        </p:txBody>
      </p:sp>
      <p:sp>
        <p:nvSpPr>
          <p:cNvPr id="19" name="TextBox 18">
            <a:extLst>
              <a:ext uri="{FF2B5EF4-FFF2-40B4-BE49-F238E27FC236}">
                <a16:creationId xmlns:a16="http://schemas.microsoft.com/office/drawing/2014/main" id="{78730467-F8CE-4A42-A782-E13946D3CEF9}"/>
              </a:ext>
            </a:extLst>
          </p:cNvPr>
          <p:cNvSpPr txBox="1"/>
          <p:nvPr/>
        </p:nvSpPr>
        <p:spPr>
          <a:xfrm>
            <a:off x="366168" y="6538912"/>
            <a:ext cx="1249060" cy="246221"/>
          </a:xfrm>
          <a:prstGeom prst="rect">
            <a:avLst/>
          </a:prstGeom>
          <a:noFill/>
        </p:spPr>
        <p:txBody>
          <a:bodyPr wrap="none" rtlCol="0">
            <a:spAutoFit/>
          </a:bodyPr>
          <a:lstStyle/>
          <a:p>
            <a:r>
              <a:rPr lang="en-US" sz="1000" i="1" dirty="0"/>
              <a:t>Created in </a:t>
            </a:r>
            <a:r>
              <a:rPr lang="en-US" sz="1000" i="1" dirty="0" err="1"/>
              <a:t>Biorender</a:t>
            </a:r>
            <a:endParaRPr lang="en-US" sz="1000" i="1" dirty="0"/>
          </a:p>
        </p:txBody>
      </p:sp>
      <p:sp>
        <p:nvSpPr>
          <p:cNvPr id="17" name="TextBox 16">
            <a:extLst>
              <a:ext uri="{FF2B5EF4-FFF2-40B4-BE49-F238E27FC236}">
                <a16:creationId xmlns:a16="http://schemas.microsoft.com/office/drawing/2014/main" id="{52CD469A-2862-D747-B538-9B921A24D96F}"/>
              </a:ext>
            </a:extLst>
          </p:cNvPr>
          <p:cNvSpPr txBox="1"/>
          <p:nvPr/>
        </p:nvSpPr>
        <p:spPr>
          <a:xfrm>
            <a:off x="527904" y="3478950"/>
            <a:ext cx="4924746" cy="800219"/>
          </a:xfrm>
          <a:prstGeom prst="rect">
            <a:avLst/>
          </a:prstGeom>
          <a:noFill/>
        </p:spPr>
        <p:txBody>
          <a:bodyPr wrap="none" rtlCol="0">
            <a:spAutoFit/>
          </a:bodyPr>
          <a:lstStyle/>
          <a:p>
            <a:r>
              <a:rPr lang="en-US" sz="2800"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Agrobacterium transformation</a:t>
            </a:r>
          </a:p>
          <a:p>
            <a:endParaRPr lang="en-US" dirty="0"/>
          </a:p>
        </p:txBody>
      </p:sp>
      <p:sp>
        <p:nvSpPr>
          <p:cNvPr id="9" name="Slide Number Placeholder 8">
            <a:extLst>
              <a:ext uri="{FF2B5EF4-FFF2-40B4-BE49-F238E27FC236}">
                <a16:creationId xmlns:a16="http://schemas.microsoft.com/office/drawing/2014/main" id="{A1EE51C8-8B51-CF4A-8000-0E4046C117A6}"/>
              </a:ext>
            </a:extLst>
          </p:cNvPr>
          <p:cNvSpPr>
            <a:spLocks noGrp="1"/>
          </p:cNvSpPr>
          <p:nvPr>
            <p:ph type="sldNum" sz="quarter" idx="12"/>
          </p:nvPr>
        </p:nvSpPr>
        <p:spPr/>
        <p:txBody>
          <a:bodyPr/>
          <a:lstStyle/>
          <a:p>
            <a:fld id="{0505FD95-DC15-E64F-829D-BB48A5A81A77}" type="slidenum">
              <a:rPr lang="en-US" smtClean="0"/>
              <a:t>6</a:t>
            </a:fld>
            <a:endParaRPr lang="en-US"/>
          </a:p>
        </p:txBody>
      </p:sp>
    </p:spTree>
    <p:extLst>
      <p:ext uri="{BB962C8B-B14F-4D97-AF65-F5344CB8AC3E}">
        <p14:creationId xmlns:p14="http://schemas.microsoft.com/office/powerpoint/2010/main" val="118239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F152-7ACB-0149-95EA-0C952E3C49E4}"/>
              </a:ext>
            </a:extLst>
          </p:cNvPr>
          <p:cNvSpPr>
            <a:spLocks noGrp="1"/>
          </p:cNvSpPr>
          <p:nvPr>
            <p:ph type="title"/>
          </p:nvPr>
        </p:nvSpPr>
        <p:spPr>
          <a:xfrm>
            <a:off x="368435" y="362631"/>
            <a:ext cx="10515600" cy="1325563"/>
          </a:xfrm>
        </p:spPr>
        <p:txBody>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Method</a:t>
            </a:r>
            <a:r>
              <a:rPr lang="en-US" dirty="0"/>
              <a:t> </a:t>
            </a:r>
          </a:p>
        </p:txBody>
      </p:sp>
      <p:sp>
        <p:nvSpPr>
          <p:cNvPr id="3" name="Content Placeholder 2">
            <a:extLst>
              <a:ext uri="{FF2B5EF4-FFF2-40B4-BE49-F238E27FC236}">
                <a16:creationId xmlns:a16="http://schemas.microsoft.com/office/drawing/2014/main" id="{503AAA58-1C60-B741-84D5-7889CDEE008D}"/>
              </a:ext>
            </a:extLst>
          </p:cNvPr>
          <p:cNvSpPr>
            <a:spLocks noGrp="1"/>
          </p:cNvSpPr>
          <p:nvPr>
            <p:ph idx="1"/>
          </p:nvPr>
        </p:nvSpPr>
        <p:spPr>
          <a:xfrm>
            <a:off x="838200" y="1578490"/>
            <a:ext cx="3754130" cy="4351338"/>
          </a:xfrm>
        </p:spPr>
        <p:txBody>
          <a:bodyPr/>
          <a:lstStyle/>
          <a:p>
            <a:pPr marL="0" indent="0">
              <a:buNone/>
            </a:pPr>
            <a:endParaRPr lang="en-US" dirty="0">
              <a:latin typeface="Helvetica" pitchFamily="2" charset="0"/>
            </a:endParaRPr>
          </a:p>
          <a:p>
            <a:pPr marL="0" indent="0">
              <a:buNone/>
            </a:pPr>
            <a:endParaRPr lang="en-US" dirty="0"/>
          </a:p>
        </p:txBody>
      </p:sp>
      <p:sp>
        <p:nvSpPr>
          <p:cNvPr id="10" name="Rectangle 9">
            <a:extLst>
              <a:ext uri="{FF2B5EF4-FFF2-40B4-BE49-F238E27FC236}">
                <a16:creationId xmlns:a16="http://schemas.microsoft.com/office/drawing/2014/main" id="{EA11FCCC-6F2E-4649-8E8A-06D7D326E586}"/>
              </a:ext>
            </a:extLst>
          </p:cNvPr>
          <p:cNvSpPr/>
          <p:nvPr/>
        </p:nvSpPr>
        <p:spPr>
          <a:xfrm>
            <a:off x="368435" y="1797899"/>
            <a:ext cx="4021873" cy="4154984"/>
          </a:xfrm>
          <a:prstGeom prst="rect">
            <a:avLst/>
          </a:prstGeom>
        </p:spPr>
        <p:txBody>
          <a:bodyPr wrap="square">
            <a:spAutoFit/>
          </a:bodyPr>
          <a:lstStyle/>
          <a:p>
            <a:r>
              <a:rPr lang="en-US" dirty="0">
                <a:latin typeface="Helvetica" pitchFamily="2" charset="0"/>
              </a:rPr>
              <a:t>-</a:t>
            </a:r>
            <a:r>
              <a:rPr lang="en-US" sz="2400" dirty="0">
                <a:latin typeface="Helvetica" pitchFamily="2" charset="0"/>
              </a:rPr>
              <a:t>Agrobacterium strain was transformed with our gene of interest-</a:t>
            </a:r>
          </a:p>
          <a:p>
            <a:pPr marL="342900" indent="-342900">
              <a:buFont typeface="Arial" panose="020B0604020202020204" pitchFamily="34" charset="0"/>
              <a:buChar char="•"/>
            </a:pPr>
            <a:r>
              <a:rPr lang="en-US" i="1" dirty="0">
                <a:latin typeface="Helvetica" pitchFamily="2" charset="0"/>
              </a:rPr>
              <a:t>Acet_552</a:t>
            </a:r>
          </a:p>
          <a:p>
            <a:pPr marL="342900" indent="-342900">
              <a:buFont typeface="Arial" panose="020B0604020202020204" pitchFamily="34" charset="0"/>
              <a:buChar char="•"/>
            </a:pPr>
            <a:r>
              <a:rPr lang="en-US" dirty="0">
                <a:latin typeface="Helvetica" pitchFamily="2" charset="0"/>
              </a:rPr>
              <a:t>controls –1)EV (empty vector) 		       2)</a:t>
            </a:r>
            <a:r>
              <a:rPr lang="en-US" i="1" dirty="0">
                <a:latin typeface="Helvetica" pitchFamily="2" charset="0"/>
              </a:rPr>
              <a:t>PEAQ_p19_GFP</a:t>
            </a:r>
          </a:p>
          <a:p>
            <a:pPr marL="342900" indent="-342900">
              <a:buFont typeface="Arial" panose="020B0604020202020204" pitchFamily="34" charset="0"/>
              <a:buChar char="•"/>
            </a:pP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-Culture was used to transform our carrot’s explants  </a:t>
            </a:r>
          </a:p>
          <a:p>
            <a:endParaRPr lang="en-US" dirty="0">
              <a:latin typeface="Helvetica" pitchFamily="2" charset="0"/>
            </a:endParaRPr>
          </a:p>
        </p:txBody>
      </p:sp>
      <p:sp>
        <p:nvSpPr>
          <p:cNvPr id="11" name="TextBox 10">
            <a:extLst>
              <a:ext uri="{FF2B5EF4-FFF2-40B4-BE49-F238E27FC236}">
                <a16:creationId xmlns:a16="http://schemas.microsoft.com/office/drawing/2014/main" id="{24D6E5A8-EECF-9D4D-AE27-05B7AB424070}"/>
              </a:ext>
            </a:extLst>
          </p:cNvPr>
          <p:cNvSpPr txBox="1"/>
          <p:nvPr/>
        </p:nvSpPr>
        <p:spPr>
          <a:xfrm>
            <a:off x="184816" y="6475254"/>
            <a:ext cx="1277914" cy="246221"/>
          </a:xfrm>
          <a:prstGeom prst="rect">
            <a:avLst/>
          </a:prstGeom>
          <a:noFill/>
        </p:spPr>
        <p:txBody>
          <a:bodyPr wrap="none" rtlCol="0">
            <a:spAutoFit/>
          </a:bodyPr>
          <a:lstStyle/>
          <a:p>
            <a:r>
              <a:rPr lang="en-US" sz="1000" i="1" dirty="0"/>
              <a:t>Created in </a:t>
            </a:r>
            <a:r>
              <a:rPr lang="en-US" sz="1000" i="1" dirty="0" err="1"/>
              <a:t>Biorender</a:t>
            </a:r>
            <a:r>
              <a:rPr lang="en-US" sz="1000" i="1" dirty="0"/>
              <a:t> </a:t>
            </a:r>
          </a:p>
        </p:txBody>
      </p:sp>
      <p:pic>
        <p:nvPicPr>
          <p:cNvPr id="15" name="Picture 14" descr="Diagram&#10;&#10;Description automatically generated with low confidence">
            <a:extLst>
              <a:ext uri="{FF2B5EF4-FFF2-40B4-BE49-F238E27FC236}">
                <a16:creationId xmlns:a16="http://schemas.microsoft.com/office/drawing/2014/main" id="{D0644306-68B4-A449-A00F-F63FC2A300C4}"/>
              </a:ext>
            </a:extLst>
          </p:cNvPr>
          <p:cNvPicPr>
            <a:picLocks noChangeAspect="1"/>
          </p:cNvPicPr>
          <p:nvPr/>
        </p:nvPicPr>
        <p:blipFill>
          <a:blip r:embed="rId3"/>
          <a:stretch>
            <a:fillRect/>
          </a:stretch>
        </p:blipFill>
        <p:spPr>
          <a:xfrm>
            <a:off x="4188544" y="2147323"/>
            <a:ext cx="6908800" cy="1999916"/>
          </a:xfrm>
          <a:prstGeom prst="rect">
            <a:avLst/>
          </a:prstGeom>
        </p:spPr>
      </p:pic>
      <p:pic>
        <p:nvPicPr>
          <p:cNvPr id="6" name="Picture 5" descr="Diagram&#10;&#10;Description automatically generated">
            <a:extLst>
              <a:ext uri="{FF2B5EF4-FFF2-40B4-BE49-F238E27FC236}">
                <a16:creationId xmlns:a16="http://schemas.microsoft.com/office/drawing/2014/main" id="{33C38E51-D8D1-B74D-8E9F-899E80969169}"/>
              </a:ext>
            </a:extLst>
          </p:cNvPr>
          <p:cNvPicPr>
            <a:picLocks noChangeAspect="1"/>
          </p:cNvPicPr>
          <p:nvPr/>
        </p:nvPicPr>
        <p:blipFill>
          <a:blip r:embed="rId4"/>
          <a:stretch>
            <a:fillRect/>
          </a:stretch>
        </p:blipFill>
        <p:spPr>
          <a:xfrm>
            <a:off x="4188544" y="468827"/>
            <a:ext cx="7226300" cy="1587500"/>
          </a:xfrm>
          <a:prstGeom prst="rect">
            <a:avLst/>
          </a:prstGeom>
        </p:spPr>
      </p:pic>
      <p:pic>
        <p:nvPicPr>
          <p:cNvPr id="7" name="Picture 6" descr="Diagram&#10;&#10;Description automatically generated">
            <a:extLst>
              <a:ext uri="{FF2B5EF4-FFF2-40B4-BE49-F238E27FC236}">
                <a16:creationId xmlns:a16="http://schemas.microsoft.com/office/drawing/2014/main" id="{B65E5E62-D21F-7448-A842-9C3D17FC93A5}"/>
              </a:ext>
            </a:extLst>
          </p:cNvPr>
          <p:cNvPicPr>
            <a:picLocks noChangeAspect="1"/>
          </p:cNvPicPr>
          <p:nvPr/>
        </p:nvPicPr>
        <p:blipFill>
          <a:blip r:embed="rId5"/>
          <a:stretch>
            <a:fillRect/>
          </a:stretch>
        </p:blipFill>
        <p:spPr>
          <a:xfrm>
            <a:off x="4390308" y="4194878"/>
            <a:ext cx="7433257" cy="2113833"/>
          </a:xfrm>
          <a:prstGeom prst="rect">
            <a:avLst/>
          </a:prstGeom>
        </p:spPr>
      </p:pic>
      <p:sp>
        <p:nvSpPr>
          <p:cNvPr id="5" name="Slide Number Placeholder 4">
            <a:extLst>
              <a:ext uri="{FF2B5EF4-FFF2-40B4-BE49-F238E27FC236}">
                <a16:creationId xmlns:a16="http://schemas.microsoft.com/office/drawing/2014/main" id="{98DAD2B3-49A0-6944-807E-F76C3848890A}"/>
              </a:ext>
            </a:extLst>
          </p:cNvPr>
          <p:cNvSpPr>
            <a:spLocks noGrp="1"/>
          </p:cNvSpPr>
          <p:nvPr>
            <p:ph type="sldNum" sz="quarter" idx="12"/>
          </p:nvPr>
        </p:nvSpPr>
        <p:spPr/>
        <p:txBody>
          <a:bodyPr/>
          <a:lstStyle/>
          <a:p>
            <a:fld id="{0505FD95-DC15-E64F-829D-BB48A5A81A77}" type="slidenum">
              <a:rPr lang="en-US" smtClean="0"/>
              <a:t>7</a:t>
            </a:fld>
            <a:endParaRPr lang="en-US"/>
          </a:p>
        </p:txBody>
      </p:sp>
    </p:spTree>
    <p:extLst>
      <p:ext uri="{BB962C8B-B14F-4D97-AF65-F5344CB8AC3E}">
        <p14:creationId xmlns:p14="http://schemas.microsoft.com/office/powerpoint/2010/main" val="7257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an, kitchenware, metal, several&#10;&#10;Description automatically generated">
            <a:extLst>
              <a:ext uri="{FF2B5EF4-FFF2-40B4-BE49-F238E27FC236}">
                <a16:creationId xmlns:a16="http://schemas.microsoft.com/office/drawing/2014/main" id="{B1BC04A0-5406-AC4A-8752-AEBF3F31329E}"/>
              </a:ext>
            </a:extLst>
          </p:cNvPr>
          <p:cNvPicPr>
            <a:picLocks noChangeAspect="1"/>
          </p:cNvPicPr>
          <p:nvPr/>
        </p:nvPicPr>
        <p:blipFill rotWithShape="1">
          <a:blip r:embed="rId3"/>
          <a:srcRect t="46347" r="9091" b="15301"/>
          <a:stretch/>
        </p:blipFill>
        <p:spPr>
          <a:xfrm>
            <a:off x="19" y="10"/>
            <a:ext cx="12191981" cy="6857990"/>
          </a:xfrm>
          <a:prstGeom prst="rect">
            <a:avLst/>
          </a:prstGeom>
        </p:spPr>
      </p:pic>
      <p:sp>
        <p:nvSpPr>
          <p:cNvPr id="11" name="TextBox 10">
            <a:extLst>
              <a:ext uri="{FF2B5EF4-FFF2-40B4-BE49-F238E27FC236}">
                <a16:creationId xmlns:a16="http://schemas.microsoft.com/office/drawing/2014/main" id="{8ACA6241-DE98-774C-A22E-660721C100DD}"/>
              </a:ext>
            </a:extLst>
          </p:cNvPr>
          <p:cNvSpPr txBox="1"/>
          <p:nvPr/>
        </p:nvSpPr>
        <p:spPr>
          <a:xfrm>
            <a:off x="4641618" y="6219825"/>
            <a:ext cx="9078562" cy="464019"/>
          </a:xfrm>
        </p:spPr>
        <p:txBody>
          <a:bodyPr vert="horz" lIns="91440" tIns="45720" rIns="91440" bIns="45720" rtlCol="0" anchor="b">
            <a:noAutofit/>
          </a:bodyPr>
          <a:lstStyle/>
          <a:p>
            <a:pPr>
              <a:lnSpc>
                <a:spcPct val="90000"/>
              </a:lnSpc>
              <a:spcBef>
                <a:spcPct val="0"/>
              </a:spcBef>
              <a:spcAft>
                <a:spcPts val="600"/>
              </a:spcAft>
            </a:pPr>
            <a:r>
              <a:rPr lang="en-US" sz="2400" dirty="0">
                <a:highlight>
                  <a:srgbClr val="FFFF00"/>
                </a:highlight>
                <a:latin typeface="Helvetica" pitchFamily="2" charset="0"/>
                <a:ea typeface="+mj-ea"/>
                <a:cs typeface="+mj-cs"/>
              </a:rPr>
              <a:t>Callus Formation</a:t>
            </a:r>
          </a:p>
        </p:txBody>
      </p:sp>
      <p:pic>
        <p:nvPicPr>
          <p:cNvPr id="19" name="Picture 18" descr="A picture containing pan, kitchenware, metal, several&#10;&#10;Description automatically generated">
            <a:extLst>
              <a:ext uri="{FF2B5EF4-FFF2-40B4-BE49-F238E27FC236}">
                <a16:creationId xmlns:a16="http://schemas.microsoft.com/office/drawing/2014/main" id="{759FD57C-75E0-9941-A9E1-C1EC5EF18F71}"/>
              </a:ext>
            </a:extLst>
          </p:cNvPr>
          <p:cNvPicPr>
            <a:picLocks noChangeAspect="1"/>
          </p:cNvPicPr>
          <p:nvPr/>
        </p:nvPicPr>
        <p:blipFill rotWithShape="1">
          <a:blip r:embed="rId3"/>
          <a:srcRect l="47255" t="52668" r="29356" b="29789"/>
          <a:stretch/>
        </p:blipFill>
        <p:spPr>
          <a:xfrm>
            <a:off x="6337300" y="1130300"/>
            <a:ext cx="3136900" cy="3136900"/>
          </a:xfrm>
          <a:prstGeom prst="ellipse">
            <a:avLst/>
          </a:prstGeom>
        </p:spPr>
      </p:pic>
      <p:sp>
        <p:nvSpPr>
          <p:cNvPr id="20" name="Oval 19">
            <a:extLst>
              <a:ext uri="{FF2B5EF4-FFF2-40B4-BE49-F238E27FC236}">
                <a16:creationId xmlns:a16="http://schemas.microsoft.com/office/drawing/2014/main" id="{90AC2FBE-4645-8E4C-9FFC-8B71903F487D}"/>
              </a:ext>
            </a:extLst>
          </p:cNvPr>
          <p:cNvSpPr/>
          <p:nvPr/>
        </p:nvSpPr>
        <p:spPr>
          <a:xfrm>
            <a:off x="6337300" y="1130300"/>
            <a:ext cx="3136900" cy="3136900"/>
          </a:xfrm>
          <a:prstGeom prst="ellipse">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6011953-E6EF-4B41-B11D-7F2DC7B25534}"/>
              </a:ext>
            </a:extLst>
          </p:cNvPr>
          <p:cNvSpPr>
            <a:spLocks noGrp="1"/>
          </p:cNvSpPr>
          <p:nvPr>
            <p:ph type="sldNum" sz="quarter" idx="12"/>
          </p:nvPr>
        </p:nvSpPr>
        <p:spPr/>
        <p:txBody>
          <a:bodyPr/>
          <a:lstStyle/>
          <a:p>
            <a:fld id="{0505FD95-DC15-E64F-829D-BB48A5A81A77}" type="slidenum">
              <a:rPr lang="en-US" smtClean="0"/>
              <a:t>8</a:t>
            </a:fld>
            <a:endParaRPr lang="en-US"/>
          </a:p>
        </p:txBody>
      </p:sp>
    </p:spTree>
    <p:extLst>
      <p:ext uri="{BB962C8B-B14F-4D97-AF65-F5344CB8AC3E}">
        <p14:creationId xmlns:p14="http://schemas.microsoft.com/office/powerpoint/2010/main" val="85729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par>
                          <p:cTn id="8" fill="hold">
                            <p:stCondLst>
                              <p:cond delay="1000"/>
                            </p:stCondLst>
                            <p:childTnLst>
                              <p:par>
                                <p:cTn id="9" presetID="6" presetClass="emph" presetSubtype="0" fill="hold" nodeType="afterEffect">
                                  <p:stCondLst>
                                    <p:cond delay="0"/>
                                  </p:stCondLst>
                                  <p:childTnLst>
                                    <p:animScale>
                                      <p:cBhvr>
                                        <p:cTn id="10" dur="1000" fill="hold"/>
                                        <p:tgtEl>
                                          <p:spTgt spid="19"/>
                                        </p:tgtEl>
                                      </p:cBhvr>
                                      <p:by x="150000" y="150000"/>
                                    </p:animScale>
                                  </p:childTnLst>
                                </p:cTn>
                              </p:par>
                              <p:par>
                                <p:cTn id="11" presetID="6" presetClass="emph" presetSubtype="0" fill="hold" grpId="1" nodeType="withEffect">
                                  <p:stCondLst>
                                    <p:cond delay="0"/>
                                  </p:stCondLst>
                                  <p:childTnLst>
                                    <p:animScale>
                                      <p:cBhvr>
                                        <p:cTn id="12" dur="1000" fill="hold"/>
                                        <p:tgtEl>
                                          <p:spTgt spid="2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58656-724D-2B45-AB28-AE76A15F6274}"/>
              </a:ext>
            </a:extLst>
          </p:cNvPr>
          <p:cNvSpPr>
            <a:spLocks noGrp="1"/>
          </p:cNvSpPr>
          <p:nvPr>
            <p:ph type="title"/>
          </p:nvPr>
        </p:nvSpPr>
        <p:spPr>
          <a:xfrm>
            <a:off x="838200" y="557188"/>
            <a:ext cx="10515600" cy="1133499"/>
          </a:xfrm>
        </p:spPr>
        <p:txBody>
          <a:bodyPr>
            <a:normAutofit/>
          </a:bodyPr>
          <a:lstStyle/>
          <a:p>
            <a:r>
              <a:rPr lang="en-US" dirty="0">
                <a:ln>
                  <a:solidFill>
                    <a:schemeClr val="tx1"/>
                  </a:solidFill>
                </a:ln>
                <a:solidFill>
                  <a:schemeClr val="accent2"/>
                </a:solidFill>
                <a:effectLst>
                  <a:outerShdw blurRad="50800" dist="38100" dir="2700000" algn="tl" rotWithShape="0">
                    <a:prstClr val="black">
                      <a:alpha val="40000"/>
                    </a:prstClr>
                  </a:outerShdw>
                </a:effectLst>
                <a:latin typeface="Helvetica" pitchFamily="2" charset="0"/>
              </a:rPr>
              <a:t>Problems</a:t>
            </a:r>
            <a:endParaRPr lang="en-US" dirty="0"/>
          </a:p>
        </p:txBody>
      </p:sp>
      <p:graphicFrame>
        <p:nvGraphicFramePr>
          <p:cNvPr id="5" name="Content Placeholder 2">
            <a:extLst>
              <a:ext uri="{FF2B5EF4-FFF2-40B4-BE49-F238E27FC236}">
                <a16:creationId xmlns:a16="http://schemas.microsoft.com/office/drawing/2014/main" id="{E2E7ED3B-73D0-4FF7-82DA-6423B9AAAC75}"/>
              </a:ext>
            </a:extLst>
          </p:cNvPr>
          <p:cNvGraphicFramePr>
            <a:graphicFrameLocks noGrp="1"/>
          </p:cNvGraphicFramePr>
          <p:nvPr>
            <p:ph idx="1"/>
            <p:extLst>
              <p:ext uri="{D42A27DB-BD31-4B8C-83A1-F6EECF244321}">
                <p14:modId xmlns:p14="http://schemas.microsoft.com/office/powerpoint/2010/main" val="38094796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68DB587-296D-344F-B2F9-D6E0E131EE7C}"/>
              </a:ext>
            </a:extLst>
          </p:cNvPr>
          <p:cNvSpPr>
            <a:spLocks noGrp="1"/>
          </p:cNvSpPr>
          <p:nvPr>
            <p:ph type="sldNum" sz="quarter" idx="12"/>
          </p:nvPr>
        </p:nvSpPr>
        <p:spPr/>
        <p:txBody>
          <a:bodyPr/>
          <a:lstStyle/>
          <a:p>
            <a:fld id="{0505FD95-DC15-E64F-829D-BB48A5A81A77}" type="slidenum">
              <a:rPr lang="en-US" smtClean="0"/>
              <a:t>9</a:t>
            </a:fld>
            <a:endParaRPr lang="en-US"/>
          </a:p>
        </p:txBody>
      </p:sp>
    </p:spTree>
    <p:extLst>
      <p:ext uri="{BB962C8B-B14F-4D97-AF65-F5344CB8AC3E}">
        <p14:creationId xmlns:p14="http://schemas.microsoft.com/office/powerpoint/2010/main" val="1272316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1634</TotalTime>
  <Words>1039</Words>
  <Application>Microsoft Macintosh PowerPoint</Application>
  <PresentationFormat>Widescreen</PresentationFormat>
  <Paragraphs>188</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Helvetica</vt:lpstr>
      <vt:lpstr>Office Theme</vt:lpstr>
      <vt:lpstr>OpenRefine and R to Assist in Stable Transformation Process</vt:lpstr>
      <vt:lpstr>OVERVIEW</vt:lpstr>
      <vt:lpstr>Introduction</vt:lpstr>
      <vt:lpstr>Background</vt:lpstr>
      <vt:lpstr>Polyacetylenes </vt:lpstr>
      <vt:lpstr>Carrot stable transformation </vt:lpstr>
      <vt:lpstr>Method </vt:lpstr>
      <vt:lpstr>PowerPoint Presentation</vt:lpstr>
      <vt:lpstr>Problems</vt:lpstr>
      <vt:lpstr>Goal of the project</vt:lpstr>
      <vt:lpstr>Flow of operation </vt:lpstr>
      <vt:lpstr>Data</vt:lpstr>
      <vt:lpstr>Flow of operation </vt:lpstr>
      <vt:lpstr>Conclusion </vt:lpstr>
      <vt:lpstr>Future direction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Bhatta</dc:creator>
  <cp:lastModifiedBy>Pankaj Bhatta</cp:lastModifiedBy>
  <cp:revision>54</cp:revision>
  <dcterms:created xsi:type="dcterms:W3CDTF">2021-05-02T22:41:57Z</dcterms:created>
  <dcterms:modified xsi:type="dcterms:W3CDTF">2021-05-05T02:52:36Z</dcterms:modified>
</cp:coreProperties>
</file>